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  <p:sldMasterId id="2147484066" r:id="rId5"/>
  </p:sldMasterIdLst>
  <p:notesMasterIdLst>
    <p:notesMasterId r:id="rId32"/>
  </p:notesMasterIdLst>
  <p:handoutMasterIdLst>
    <p:handoutMasterId r:id="rId33"/>
  </p:handoutMasterIdLst>
  <p:sldIdLst>
    <p:sldId id="256" r:id="rId6"/>
    <p:sldId id="257" r:id="rId7"/>
    <p:sldId id="288" r:id="rId8"/>
    <p:sldId id="258" r:id="rId9"/>
    <p:sldId id="259" r:id="rId10"/>
    <p:sldId id="260" r:id="rId11"/>
    <p:sldId id="290" r:id="rId12"/>
    <p:sldId id="261" r:id="rId13"/>
    <p:sldId id="262" r:id="rId14"/>
    <p:sldId id="280" r:id="rId15"/>
    <p:sldId id="263" r:id="rId16"/>
    <p:sldId id="291" r:id="rId17"/>
    <p:sldId id="264" r:id="rId18"/>
    <p:sldId id="265" r:id="rId19"/>
    <p:sldId id="281" r:id="rId20"/>
    <p:sldId id="294" r:id="rId21"/>
    <p:sldId id="266" r:id="rId22"/>
    <p:sldId id="267" r:id="rId23"/>
    <p:sldId id="282" r:id="rId24"/>
    <p:sldId id="292" r:id="rId25"/>
    <p:sldId id="283" r:id="rId26"/>
    <p:sldId id="284" r:id="rId27"/>
    <p:sldId id="285" r:id="rId28"/>
    <p:sldId id="286" r:id="rId29"/>
    <p:sldId id="287" r:id="rId30"/>
    <p:sldId id="293" r:id="rId3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89F11E"/>
    <a:srgbClr val="000000"/>
    <a:srgbClr val="1A6714"/>
    <a:srgbClr val="F61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5"/>
    <p:restoredTop sz="66599"/>
  </p:normalViewPr>
  <p:slideViewPr>
    <p:cSldViewPr>
      <p:cViewPr varScale="1">
        <p:scale>
          <a:sx n="110" d="100"/>
          <a:sy n="110" d="100"/>
        </p:scale>
        <p:origin x="24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4B2B75F8-2111-A54E-ADF6-4610A508944F}" type="datetime1">
              <a:rPr lang="en-US" altLang="en-US"/>
              <a:pPr>
                <a:defRPr/>
              </a:pPr>
              <a:t>5/23/24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39B6E136-4B7A-AB4F-AD99-B8BEADDEA6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46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0164AB7C-E831-A947-9B17-419A73C58F2C}" type="datetime1">
              <a:rPr lang="en-US" altLang="en-US"/>
              <a:pPr>
                <a:defRPr/>
              </a:pPr>
              <a:t>5/23/24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EC263979-D539-734D-9905-9C418264E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4322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4248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zh-CN" i="0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6730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4698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1676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0997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5410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332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196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222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418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altLang="zh-CN" dirty="0">
              <a:effectLst/>
              <a:latin typeface="Helvetica" pitchFamily="2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6344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4400" dirty="0"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369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822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930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099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5798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5444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374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7343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AU" altLang="zh-CN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kumimoji="1" lang="en-AU" altLang="zh-CN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07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AU" altLang="zh-CN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764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51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786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algn="l"/>
            <a:endParaRPr lang="en-AU" altLang="zh-CN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882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292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390652"/>
            <a:ext cx="1957355" cy="1273696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15579" y="596684"/>
            <a:ext cx="6892926" cy="861633"/>
          </a:xfrm>
        </p:spPr>
        <p:txBody>
          <a:bodyPr anchor="b"/>
          <a:lstStyle/>
          <a:p>
            <a:pPr marL="0" lvl="0" indent="0">
              <a:spcBef>
                <a:spcPct val="0"/>
              </a:spcBef>
              <a:spcAft>
                <a:spcPts val="400"/>
              </a:spcAft>
            </a:pPr>
            <a:r>
              <a:rPr lang="en-US" altLang="en-US" sz="1000">
                <a:latin typeface="Arial" charset="0"/>
                <a:cs typeface="Arial" charset="0"/>
              </a:rPr>
              <a:t>Click to edit Master text styles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en-US" altLang="en-US" sz="1000">
                <a:latin typeface="Arial" charset="0"/>
                <a:cs typeface="Arial" charset="0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49791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 descr="Click to edit master title style&#10;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001" y="1"/>
            <a:ext cx="4015364" cy="37618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2" descr="Click to add secondary details&#10;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3900" y="38772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 descr="Click icon to add picture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13"/>
            <a:ext cx="5055394" cy="37584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33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 descr="Click to add secondary details&#10;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408400"/>
            <a:ext cx="8451000" cy="1339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33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 descr="Click to add secondary details&#10;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 descr="Click icon to add picture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88600" y="-1"/>
            <a:ext cx="4055400" cy="514350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Placeholder 1" descr="Click to edit master title style&#10;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04" y="1968299"/>
            <a:ext cx="4683466" cy="1917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99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 descr="Click to add secondary details&#10;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8500" y="37584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3" name="Picture Placeholder 2" descr="Click icon to add picture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7663" y="-1"/>
            <a:ext cx="4997700" cy="37584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1" y="259200"/>
            <a:ext cx="3609173" cy="37171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5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 descr="Click to edit master title style&#10;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001" y="1"/>
            <a:ext cx="4015364" cy="37618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5" name="Text Placeholder 2" descr="Click to add secondary details&#10;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3900" y="38772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 descr="Click icon to add picture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13"/>
            <a:ext cx="5055394" cy="37584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9858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1694361" y="-12509"/>
            <a:ext cx="4322477" cy="4656092"/>
          </a:xfrm>
          <a:prstGeom prst="rect">
            <a:avLst/>
          </a:prstGeom>
        </p:spPr>
      </p:pic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59200"/>
            <a:ext cx="5894100" cy="260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2" descr="Click to add secondary details&#10;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227546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ad.unsw.edu.au\oneunsw\PVS\MS\All Staff\Branding\Branding - Never Stand Still\Templates\Faculty and Unit Bands\RGB - for screen - med quality, 600 ppi\ENG banner.jpg">
            <a:extLst>
              <a:ext uri="{FF2B5EF4-FFF2-40B4-BE49-F238E27FC236}">
                <a16:creationId xmlns:a16="http://schemas.microsoft.com/office/drawing/2014/main" id="{0828059A-2409-621E-7949-EA3E96122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4"/>
            <a:ext cx="914717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88C5656-EF93-CFC6-71AD-FC88C9E7A012}"/>
              </a:ext>
            </a:extLst>
          </p:cNvPr>
          <p:cNvSpPr txBox="1">
            <a:spLocks/>
          </p:cNvSpPr>
          <p:nvPr userDrawn="1"/>
        </p:nvSpPr>
        <p:spPr>
          <a:xfrm>
            <a:off x="4392488" y="2484021"/>
            <a:ext cx="4283968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charset="0"/>
              <a:buNone/>
              <a:defRPr sz="1200" b="1" kern="1200" baseline="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marL="269875" indent="-269875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539750" indent="-269875" algn="l" rtl="0" eaLnBrk="1" fontAlgn="base" hangingPunct="1">
              <a:spcBef>
                <a:spcPts val="900"/>
              </a:spcBef>
              <a:spcAft>
                <a:spcPct val="0"/>
              </a:spcAft>
              <a:buFont typeface="Lucida Grande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3pPr>
            <a:lvl4pPr marL="809625" indent="-269875" algn="l" rtl="0" eaLnBrk="1" fontAlgn="base" hangingPunct="1">
              <a:spcBef>
                <a:spcPts val="600"/>
              </a:spcBef>
              <a:spcAft>
                <a:spcPct val="0"/>
              </a:spcAft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4pPr>
            <a:lvl5pPr marL="1079500" indent="-269875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ＭＳ Ｐゴシック" charset="-128"/>
              </a:rPr>
              <a:t>School of computer science and engineering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E9E35AC-762A-A181-B99E-48BFDC42A068}"/>
              </a:ext>
            </a:extLst>
          </p:cNvPr>
          <p:cNvSpPr txBox="1">
            <a:spLocks/>
          </p:cNvSpPr>
          <p:nvPr userDrawn="1"/>
        </p:nvSpPr>
        <p:spPr>
          <a:xfrm>
            <a:off x="2051720" y="1267572"/>
            <a:ext cx="6552000" cy="57641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charset="0"/>
              <a:buNone/>
              <a:defRPr sz="1600" kern="1200" baseline="0">
                <a:solidFill>
                  <a:schemeClr val="tx1"/>
                </a:solidFill>
                <a:latin typeface="Sommet"/>
                <a:ea typeface="ＭＳ Ｐゴシック" charset="-128"/>
                <a:cs typeface="Aharoni" pitchFamily="2" charset="-79"/>
              </a:defRPr>
            </a:lvl1pPr>
            <a:lvl2pPr marL="269875" indent="-269875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539750" indent="-269875" algn="l" rtl="0" eaLnBrk="1" fontAlgn="base" hangingPunct="1">
              <a:spcBef>
                <a:spcPts val="900"/>
              </a:spcBef>
              <a:spcAft>
                <a:spcPct val="0"/>
              </a:spcAft>
              <a:buFont typeface="Lucida Grande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3pPr>
            <a:lvl4pPr marL="809625" indent="-269875" algn="l" rtl="0" eaLnBrk="1" fontAlgn="base" hangingPunct="1">
              <a:spcBef>
                <a:spcPts val="600"/>
              </a:spcBef>
              <a:spcAft>
                <a:spcPct val="0"/>
              </a:spcAft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4pPr>
            <a:lvl5pPr marL="1079500" indent="-269875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AU" altLang="zh-CN" sz="2400" b="1" dirty="0" err="1">
                <a:latin typeface="Arial" charset="0"/>
                <a:cs typeface="Arial" charset="0"/>
              </a:rPr>
              <a:t>TimeSGN</a:t>
            </a:r>
            <a:r>
              <a:rPr lang="en-AU" altLang="zh-CN" sz="2400" b="1" dirty="0">
                <a:latin typeface="Arial" charset="0"/>
                <a:cs typeface="Arial" charset="0"/>
              </a:rPr>
              <a:t>: Scalable and Effective Temporal Graph Neural Network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charset="-128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6990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3095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676F85B0-672C-9001-8B53-8884180EF07B}"/>
              </a:ext>
            </a:extLst>
          </p:cNvPr>
          <p:cNvSpPr/>
          <p:nvPr userDrawn="1"/>
        </p:nvSpPr>
        <p:spPr>
          <a:xfrm rot="5400000">
            <a:off x="4369949" y="379477"/>
            <a:ext cx="403200" cy="91449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9" descr="UNSW Sydney Logo">
            <a:extLst>
              <a:ext uri="{FF2B5EF4-FFF2-40B4-BE49-F238E27FC236}">
                <a16:creationId xmlns:a16="http://schemas.microsoft.com/office/drawing/2014/main" id="{FA0DC707-665F-6F9E-4127-8797D478F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701794" y="4781676"/>
            <a:ext cx="326159" cy="340502"/>
          </a:xfrm>
          <a:prstGeom prst="rect">
            <a:avLst/>
          </a:prstGeom>
        </p:spPr>
      </p:pic>
      <p:sp>
        <p:nvSpPr>
          <p:cNvPr id="7" name="Slide Number Placeholder 5" descr="Click to add page number">
            <a:extLst>
              <a:ext uri="{FF2B5EF4-FFF2-40B4-BE49-F238E27FC236}">
                <a16:creationId xmlns:a16="http://schemas.microsoft.com/office/drawing/2014/main" id="{02679023-A6D8-D76C-2DD8-1A5678A99061}"/>
              </a:ext>
            </a:extLst>
          </p:cNvPr>
          <p:cNvSpPr txBox="1">
            <a:spLocks/>
          </p:cNvSpPr>
          <p:nvPr userDrawn="1"/>
        </p:nvSpPr>
        <p:spPr>
          <a:xfrm>
            <a:off x="4370941" y="4815005"/>
            <a:ext cx="40121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9375D7-070A-4959-9224-FB5E66F2B1B3}" type="slidenum">
              <a:rPr kumimoji="0" lang="en-AU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716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 descr="Click to edit body text styles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 descr="Click to add date Day/Month/Year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23/5/2024</a:t>
            </a:fld>
            <a:endParaRPr lang="en-AU"/>
          </a:p>
        </p:txBody>
      </p:sp>
      <p:sp>
        <p:nvSpPr>
          <p:cNvPr id="5" name="Footer Placeholder 4" descr="Click to add a footer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 descr="Click to add page number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648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 descr="Click to edit body text styles on the left side of slide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 descr="Click to edit body text styles on the right side of slide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 descr="Click to add date Day/Month/Year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23/5/2024</a:t>
            </a:fld>
            <a:endParaRPr lang="en-AU" dirty="0"/>
          </a:p>
        </p:txBody>
      </p:sp>
      <p:sp>
        <p:nvSpPr>
          <p:cNvPr id="6" name="Footer Placeholder 5" descr="Click to add a footer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 descr="Click to add page number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855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 descr="Click to edit subheading style on the left hand side of slide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 descr="Click to edit body text styles on the left side of slide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 descr="Click to edit subheading style on the right hand side of slide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 descr="Click to edit body text styles on the right side of slide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Date Placeholder 6" descr="Click to add date Day/Month/Year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23/5/2024</a:t>
            </a:fld>
            <a:endParaRPr lang="en-AU"/>
          </a:p>
        </p:txBody>
      </p:sp>
      <p:sp>
        <p:nvSpPr>
          <p:cNvPr id="8" name="Footer Placeholder 7" descr="Click to add a footer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8" descr="Click to add page number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82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 descr="Click to add date Day/Month/Year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23/5/2024</a:t>
            </a:fld>
            <a:endParaRPr lang="en-AU" dirty="0"/>
          </a:p>
        </p:txBody>
      </p:sp>
      <p:sp>
        <p:nvSpPr>
          <p:cNvPr id="4" name="Footer Placeholder 3" descr="Click to add a footer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 descr="Click to add page number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282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F9CBF6-C8D2-D434-2431-716520CF9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1694361" y="-12509"/>
            <a:ext cx="4322477" cy="4656092"/>
          </a:xfrm>
          <a:prstGeom prst="rect">
            <a:avLst/>
          </a:prstGeom>
        </p:spPr>
      </p:pic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59200"/>
            <a:ext cx="5894100" cy="260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2" descr="Click to add secondary details&#10;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90320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 descr="Click to add secondary details&#10;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8500" y="37584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3" name="Picture Placeholder 2" descr="Click icon to add picture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7663" y="-1"/>
            <a:ext cx="4997700" cy="37584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1" y="259200"/>
            <a:ext cx="3609173" cy="37171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3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36195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5"/>
          <p:cNvSpPr>
            <a:spLocks noGrp="1"/>
          </p:cNvSpPr>
          <p:nvPr>
            <p:ph type="body" idx="1"/>
          </p:nvPr>
        </p:nvSpPr>
        <p:spPr bwMode="auto">
          <a:xfrm>
            <a:off x="476250" y="1131888"/>
            <a:ext cx="82010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81" r:id="rId2"/>
    <p:sldLayoutId id="2147484061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ts val="12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69875" indent="-269875" algn="l" rtl="0" eaLnBrk="1" fontAlgn="base" hangingPunct="1">
        <a:spcBef>
          <a:spcPts val="12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539750" indent="-269875" algn="l" rtl="0" eaLnBrk="1" fontAlgn="base" hangingPunct="1">
        <a:spcBef>
          <a:spcPts val="900"/>
        </a:spcBef>
        <a:spcAft>
          <a:spcPct val="0"/>
        </a:spcAft>
        <a:buFont typeface="Lucida Grande" charset="0"/>
        <a:buChar char="–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3pPr>
      <a:lvl4pPr marL="809625" indent="-269875" algn="l" rtl="0" eaLnBrk="1" fontAlgn="base" hangingPunct="1">
        <a:spcBef>
          <a:spcPts val="600"/>
        </a:spcBef>
        <a:spcAft>
          <a:spcPct val="0"/>
        </a:spcAft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4pPr>
      <a:lvl5pPr marL="1079500" indent="-269875" algn="l" rtl="0" eaLnBrk="1" fontAlgn="base" hangingPunct="1">
        <a:spcBef>
          <a:spcPts val="600"/>
        </a:spcBef>
        <a:spcAft>
          <a:spcPct val="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 descr="Click to edit master title style&#10;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 descr="Click to edit body text styles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23/5/2024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A2B4-C8AB-4F09-B260-BA7609DF079D}"/>
              </a:ext>
            </a:extLst>
          </p:cNvPr>
          <p:cNvSpPr/>
          <p:nvPr userDrawn="1"/>
        </p:nvSpPr>
        <p:spPr>
          <a:xfrm rot="5400000">
            <a:off x="4369949" y="379477"/>
            <a:ext cx="403200" cy="91449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84EF7EA2-D124-438C-BF7A-68B3D687830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8701794" y="4781676"/>
            <a:ext cx="326159" cy="3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Calibri" panose="020F0502020204030204" pitchFamily="34" charset="0"/>
        <a:buChar char="﻿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1728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157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586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2015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34" Type="http://schemas.openxmlformats.org/officeDocument/2006/relationships/image" Target="../media/image44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8.jpe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7.jpeg"/><Relationship Id="rId30" Type="http://schemas.openxmlformats.org/officeDocument/2006/relationships/image" Target="../media/image47.png"/><Relationship Id="rId35" Type="http://schemas.openxmlformats.org/officeDocument/2006/relationships/image" Target="../media/image45.png"/><Relationship Id="rId8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7125" y="4095750"/>
            <a:ext cx="184150" cy="269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1150" b="1" dirty="0">
              <a:latin typeface="Sommet bold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CAC71-F30C-9B01-3EF4-DA8A47659FB3}"/>
              </a:ext>
            </a:extLst>
          </p:cNvPr>
          <p:cNvSpPr txBox="1">
            <a:spLocks/>
          </p:cNvSpPr>
          <p:nvPr/>
        </p:nvSpPr>
        <p:spPr bwMode="auto">
          <a:xfrm>
            <a:off x="400443" y="1995686"/>
            <a:ext cx="8351589" cy="265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269875" indent="-269875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539750" indent="-269875" algn="l" rtl="0" eaLnBrk="1" fontAlgn="base" hangingPunct="1">
              <a:spcBef>
                <a:spcPts val="900"/>
              </a:spcBef>
              <a:spcAft>
                <a:spcPct val="0"/>
              </a:spcAft>
              <a:buFont typeface="Lucida Grande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3pPr>
            <a:lvl4pPr marL="809625" indent="-269875" algn="l" rtl="0" eaLnBrk="1" fontAlgn="base" hangingPunct="1">
              <a:spcBef>
                <a:spcPts val="600"/>
              </a:spcBef>
              <a:spcAft>
                <a:spcPct val="0"/>
              </a:spcAft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4pPr>
            <a:lvl5pPr marL="1079500" indent="-269875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altLang="zh-CN" sz="2000" b="1" dirty="0" err="1">
                <a:latin typeface="Arial" charset="0"/>
                <a:cs typeface="Arial" charset="0"/>
              </a:rPr>
              <a:t>TimeSGN</a:t>
            </a:r>
            <a:r>
              <a:rPr lang="en-AU" altLang="zh-CN" sz="2000" b="1" dirty="0">
                <a:latin typeface="Arial" charset="0"/>
                <a:cs typeface="Arial" charset="0"/>
              </a:rPr>
              <a:t>: Scalable and Effective Temporal Graph Neural Network</a:t>
            </a:r>
          </a:p>
          <a:p>
            <a:pPr algn="ctr"/>
            <a:endParaRPr lang="en-AU" altLang="zh-CN" b="1" dirty="0">
              <a:latin typeface="Arial" charset="0"/>
              <a:cs typeface="Arial" charset="0"/>
            </a:endParaRPr>
          </a:p>
          <a:p>
            <a:pPr algn="ctr"/>
            <a:r>
              <a:rPr lang="en-AU" altLang="zh-CN" b="1" dirty="0">
                <a:latin typeface="Arial" charset="0"/>
                <a:cs typeface="Arial" charset="0"/>
              </a:rPr>
              <a:t>Speaker: Yuanyuan Xu</a:t>
            </a:r>
          </a:p>
          <a:p>
            <a:pPr algn="ctr"/>
            <a:endParaRPr lang="en-AU" altLang="zh-CN" b="1" dirty="0">
              <a:latin typeface="Arial" charset="0"/>
              <a:cs typeface="Arial" charset="0"/>
            </a:endParaRPr>
          </a:p>
          <a:p>
            <a:pPr algn="ctr"/>
            <a:r>
              <a:rPr lang="en-AU" altLang="zh-CN" sz="1200" i="1" dirty="0">
                <a:effectLst/>
                <a:latin typeface="Helvetica" pitchFamily="2" charset="0"/>
              </a:rPr>
              <a:t>Yuanyuan Xu, Wenjie Zhang, Ying Zhang, Maria </a:t>
            </a:r>
            <a:r>
              <a:rPr lang="en-AU" altLang="zh-CN" sz="1200" i="1" dirty="0" err="1">
                <a:effectLst/>
                <a:latin typeface="Helvetica" pitchFamily="2" charset="0"/>
              </a:rPr>
              <a:t>Orlowska</a:t>
            </a:r>
            <a:r>
              <a:rPr lang="en-AU" altLang="zh-CN" sz="1200" i="1" dirty="0">
                <a:effectLst/>
                <a:latin typeface="Helvetica" pitchFamily="2" charset="0"/>
              </a:rPr>
              <a:t>, </a:t>
            </a:r>
            <a:r>
              <a:rPr lang="en-AU" altLang="zh-CN" sz="1200" i="1" dirty="0" err="1">
                <a:effectLst/>
                <a:latin typeface="Helvetica" pitchFamily="2" charset="0"/>
              </a:rPr>
              <a:t>Xuemin</a:t>
            </a:r>
            <a:r>
              <a:rPr lang="en-AU" altLang="zh-CN" sz="1200" i="1" dirty="0">
                <a:effectLst/>
                <a:latin typeface="Helvetica" pitchFamily="2" charset="0"/>
              </a:rPr>
              <a:t> Lin</a:t>
            </a:r>
          </a:p>
          <a:p>
            <a:pPr algn="ctr"/>
            <a:r>
              <a:rPr lang="en-AU" altLang="zh-CN" sz="1200" i="1" dirty="0">
                <a:latin typeface="Helvetica" pitchFamily="2" charset="0"/>
              </a:rPr>
              <a:t>17 May 2024</a:t>
            </a:r>
          </a:p>
          <a:p>
            <a:pPr algn="ctr"/>
            <a:endParaRPr lang="en-AU" altLang="zh-CN" sz="1200" i="1" dirty="0">
              <a:latin typeface="Helvetica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C58D5D-51ED-7D6C-1692-A70A46EC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472465"/>
            <a:ext cx="1890915" cy="1091173"/>
          </a:xfrm>
          <a:prstGeom prst="rect">
            <a:avLst/>
          </a:prstGeom>
        </p:spPr>
      </p:pic>
      <p:pic>
        <p:nvPicPr>
          <p:cNvPr id="1030" name="Picture 6" descr="The University of New South Wales (UNSW) | Science and Technology Australia">
            <a:extLst>
              <a:ext uri="{FF2B5EF4-FFF2-40B4-BE49-F238E27FC236}">
                <a16:creationId xmlns:a16="http://schemas.microsoft.com/office/drawing/2014/main" id="{302E2FC1-7810-5C1C-4D62-95EF0EDFF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991"/>
            <a:ext cx="2466840" cy="138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81608"/>
          </a:xfrm>
        </p:spPr>
        <p:txBody>
          <a:bodyPr/>
          <a:lstStyle/>
          <a:p>
            <a:r>
              <a:rPr lang="en-US" altLang="en-US" dirty="0"/>
              <a:t>Observation I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352809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Lacking of Temporal Message Passing (TMP) Paradigm.</a:t>
            </a:r>
          </a:p>
          <a:p>
            <a:pPr marL="0" indent="0"/>
            <a:r>
              <a:rPr lang="en-US" altLang="zh-CN" sz="1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🔎 Analysis:</a:t>
            </a:r>
          </a:p>
          <a:p>
            <a:pPr lvl="2">
              <a:buFont typeface="+mj-lt"/>
              <a:buAutoNum type="arabicPeriod"/>
            </a:pPr>
            <a:r>
              <a:rPr lang="en-US" altLang="zh-CN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well in the binary classification of link prediction (95%)</a:t>
            </a:r>
          </a:p>
          <a:p>
            <a:pPr lvl="2">
              <a:buFont typeface="+mj-lt"/>
              <a:buAutoNum type="arabicPeriod"/>
            </a:pPr>
            <a:r>
              <a:rPr lang="en-US" altLang="zh-CN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Significantly drop in more complex scenarios (up to 30.47%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r>
              <a:rPr lang="en-US" altLang="zh-CN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18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+mj-lt"/>
              <a:buAutoNum type="arabicPeriod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endParaRPr lang="en-US" altLang="zh-CN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endParaRPr lang="en-US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00B59B-FCEC-8994-2C4A-52073E53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66" y="3036652"/>
            <a:ext cx="3886203" cy="7286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4ED989-F3E3-635A-1F8C-53819C53F87A}"/>
              </a:ext>
            </a:extLst>
          </p:cNvPr>
          <p:cNvSpPr txBox="1"/>
          <p:nvPr/>
        </p:nvSpPr>
        <p:spPr>
          <a:xfrm>
            <a:off x="1230959" y="3776141"/>
            <a:ext cx="304121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1400" dirty="0">
                <a:latin typeface="+mn-lt"/>
                <a:ea typeface="+mn-ea"/>
                <a:cs typeface="+mn-cs"/>
              </a:rPr>
              <a:t>(1) Existing static Message passing 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8E15C4-7A4D-2E24-1D53-9FFF01AB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290" y="2052164"/>
            <a:ext cx="2781319" cy="22798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8B263B-4DE1-E9BC-FAB8-61B0279D8D14}"/>
              </a:ext>
            </a:extLst>
          </p:cNvPr>
          <p:cNvSpPr txBox="1"/>
          <p:nvPr/>
        </p:nvSpPr>
        <p:spPr>
          <a:xfrm>
            <a:off x="6240723" y="4352205"/>
            <a:ext cx="263245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(2) Wikipedia with 0.1M edges 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866FA91-A4E5-B298-142A-E2D32D9CD861}"/>
              </a:ext>
            </a:extLst>
          </p:cNvPr>
          <p:cNvSpPr/>
          <p:nvPr/>
        </p:nvSpPr>
        <p:spPr>
          <a:xfrm>
            <a:off x="6660232" y="2355726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56EF2AA-66E0-F053-749A-31EB5E64C1F0}"/>
              </a:ext>
            </a:extLst>
          </p:cNvPr>
          <p:cNvCxnSpPr>
            <a:cxnSpLocks/>
          </p:cNvCxnSpPr>
          <p:nvPr/>
        </p:nvCxnSpPr>
        <p:spPr>
          <a:xfrm>
            <a:off x="7092280" y="4354589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52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61665"/>
          </a:xfrm>
        </p:spPr>
        <p:txBody>
          <a:bodyPr/>
          <a:lstStyle/>
          <a:p>
            <a:r>
              <a:rPr lang="en-US" altLang="en-US" dirty="0"/>
              <a:t>Observation II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5975895" cy="2087934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en-US" sz="1800" b="1" dirty="0"/>
              <a:t>Limited Scalability due to High Computation Costs</a:t>
            </a:r>
          </a:p>
          <a:p>
            <a:pPr marL="0" indent="0"/>
            <a:r>
              <a:rPr lang="en-US" altLang="zh-CN" sz="1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🔎 Analysis:</a:t>
            </a:r>
          </a:p>
          <a:p>
            <a:pPr lvl="2">
              <a:buFont typeface="+mj-lt"/>
              <a:buAutoNum type="arabicPeriod"/>
            </a:pPr>
            <a:r>
              <a:rPr lang="en-US" altLang="en-US" sz="1400" dirty="0">
                <a:cs typeface="ＭＳ Ｐゴシック" charset="-128"/>
              </a:rPr>
              <a:t>Neighbor explosion problem (</a:t>
            </a:r>
            <a:r>
              <a:rPr lang="en-US" altLang="en-US" sz="1400" i="1" u="sng" dirty="0">
                <a:cs typeface="ＭＳ Ｐゴシック" charset="-128"/>
              </a:rPr>
              <a:t>multi-layer stacking</a:t>
            </a:r>
            <a:r>
              <a:rPr lang="en-US" altLang="en-US" sz="1400" dirty="0">
                <a:cs typeface="ＭＳ Ｐゴシック" charset="-128"/>
              </a:rPr>
              <a:t>)</a:t>
            </a:r>
          </a:p>
          <a:p>
            <a:pPr lvl="2">
              <a:buFont typeface="+mj-lt"/>
              <a:buAutoNum type="arabicPeriod"/>
            </a:pPr>
            <a:r>
              <a:rPr lang="en-US" altLang="en-US" sz="1400" dirty="0">
                <a:cs typeface="ＭＳ Ｐゴシック" charset="-128"/>
              </a:rPr>
              <a:t>Exponential complexity (O(|B| K</a:t>
            </a:r>
            <a:r>
              <a:rPr lang="en-US" altLang="en-US" b="1" baseline="30000" dirty="0">
                <a:cs typeface="ＭＳ Ｐゴシック" charset="-128"/>
              </a:rPr>
              <a:t>L</a:t>
            </a:r>
            <a:r>
              <a:rPr lang="en-US" altLang="en-US" sz="1400" dirty="0">
                <a:cs typeface="ＭＳ Ｐゴシック" charset="-128"/>
              </a:rPr>
              <a:t>), such as TGN</a:t>
            </a:r>
          </a:p>
          <a:p>
            <a:pPr lvl="2">
              <a:buFont typeface="+mj-lt"/>
              <a:buAutoNum type="arabicPeriod"/>
            </a:pPr>
            <a:r>
              <a:rPr lang="en-US" altLang="en-US" sz="1400" dirty="0">
                <a:cs typeface="ＭＳ Ｐゴシック" charset="-128"/>
              </a:rPr>
              <a:t>Acceleration techniques cost </a:t>
            </a:r>
            <a:r>
              <a:rPr lang="en-US" altLang="en-US" sz="1400" b="1" dirty="0">
                <a:cs typeface="ＭＳ Ｐゴシック" charset="-128"/>
              </a:rPr>
              <a:t>extra</a:t>
            </a:r>
            <a:r>
              <a:rPr lang="en-US" altLang="en-US" sz="1400" dirty="0">
                <a:cs typeface="ＭＳ Ｐゴシック" charset="-128"/>
              </a:rPr>
              <a:t> GPU memory</a:t>
            </a:r>
          </a:p>
          <a:p>
            <a:pPr lvl="2">
              <a:buFont typeface="+mj-lt"/>
              <a:buAutoNum type="arabicPeriod"/>
            </a:pPr>
            <a:endParaRPr lang="en-US" altLang="en-US" sz="1400" dirty="0">
              <a:cs typeface="ＭＳ Ｐゴシック" charset="-128"/>
            </a:endParaRPr>
          </a:p>
          <a:p>
            <a:pPr lvl="2">
              <a:buFont typeface="+mj-lt"/>
              <a:buAutoNum type="arabicPeriod"/>
            </a:pPr>
            <a:endParaRPr lang="en-US" altLang="en-US" sz="1400" dirty="0">
              <a:cs typeface="ＭＳ Ｐゴシック" charset="-128"/>
            </a:endParaRPr>
          </a:p>
          <a:p>
            <a:pPr marL="269875" lvl="2" indent="0">
              <a:buNone/>
            </a:pPr>
            <a:endParaRPr lang="en-US" altLang="en-US" sz="1400" dirty="0">
              <a:cs typeface="ＭＳ Ｐゴシック" charset="-128"/>
            </a:endParaRPr>
          </a:p>
          <a:p>
            <a:pPr lvl="2">
              <a:buFont typeface="+mj-lt"/>
              <a:buAutoNum type="arabicPeriod"/>
            </a:pPr>
            <a:endParaRPr lang="en-US" altLang="en-US" sz="1400" dirty="0">
              <a:cs typeface="ＭＳ Ｐゴシック" charset="-128"/>
            </a:endParaRPr>
          </a:p>
          <a:p>
            <a:pPr>
              <a:buFont typeface="+mj-lt"/>
              <a:buAutoNum type="arabicPeriod"/>
            </a:pPr>
            <a:endParaRPr lang="en-US" altLang="en-US" sz="1800" dirty="0">
              <a:cs typeface="ＭＳ Ｐゴシック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5C0133-EC3C-F9D5-905C-717E19B0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18" y="1978572"/>
            <a:ext cx="2915146" cy="23736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DC553E-088F-1E49-4356-1D7EC10A0C09}"/>
              </a:ext>
            </a:extLst>
          </p:cNvPr>
          <p:cNvSpPr txBox="1"/>
          <p:nvPr/>
        </p:nvSpPr>
        <p:spPr>
          <a:xfrm>
            <a:off x="5947703" y="4352205"/>
            <a:ext cx="268637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(1) GDELT_ST with 0.2B edges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7A42778-29BB-8DE2-F075-68640FB2856D}"/>
              </a:ext>
            </a:extLst>
          </p:cNvPr>
          <p:cNvSpPr/>
          <p:nvPr/>
        </p:nvSpPr>
        <p:spPr>
          <a:xfrm>
            <a:off x="6948264" y="3723878"/>
            <a:ext cx="504056" cy="50405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58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8AEB3C-D083-4BEC-1A79-D45BF888A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8992D4D-9B38-3FDF-C35B-39832E55A2FB}"/>
              </a:ext>
            </a:extLst>
          </p:cNvPr>
          <p:cNvSpPr txBox="1">
            <a:spLocks/>
          </p:cNvSpPr>
          <p:nvPr/>
        </p:nvSpPr>
        <p:spPr>
          <a:xfrm>
            <a:off x="2555776" y="1779662"/>
            <a:ext cx="3024336" cy="13041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1" lang="en-AU" altLang="zh-CN" dirty="0"/>
              <a:t>Our Solutions</a:t>
            </a:r>
            <a:br>
              <a:rPr kumimoji="1" lang="en-AU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19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Our Solutions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2952030"/>
          </a:xfrm>
        </p:spPr>
        <p:txBody>
          <a:bodyPr/>
          <a:lstStyle/>
          <a:p>
            <a:pPr marL="0" indent="0"/>
            <a:r>
              <a:rPr lang="en-US" altLang="en-US" sz="2000" dirty="0">
                <a:cs typeface="ＭＳ Ｐゴシック" charset="-128"/>
              </a:rPr>
              <a:t>☛</a:t>
            </a:r>
            <a:r>
              <a:rPr lang="en-US" altLang="en-US" sz="1800" dirty="0">
                <a:cs typeface="ＭＳ Ｐゴシック" charset="-128"/>
              </a:rPr>
              <a:t> </a:t>
            </a:r>
            <a:r>
              <a:rPr lang="en-US" altLang="en-US" sz="1800" b="1" dirty="0">
                <a:cs typeface="ＭＳ Ｐゴシック" charset="-128"/>
              </a:rPr>
              <a:t>For Observation I</a:t>
            </a:r>
            <a:r>
              <a:rPr lang="en-US" altLang="en-US" sz="1800" b="1" dirty="0"/>
              <a:t>: </a:t>
            </a:r>
          </a:p>
          <a:p>
            <a:pPr marL="482600" lvl="2" indent="-285750">
              <a:buFont typeface="Wingdings" pitchFamily="2" charset="2"/>
              <a:buChar char="ü"/>
            </a:pPr>
            <a:r>
              <a:rPr lang="en-US" altLang="en-US" sz="1800" dirty="0"/>
              <a:t>Propose divided temporal message passing (DTMP) paradigm for temporal message passing</a:t>
            </a:r>
          </a:p>
          <a:p>
            <a:pPr marL="482600" lvl="2" indent="-285750">
              <a:buFont typeface="Wingdings" pitchFamily="2" charset="2"/>
              <a:buChar char="ü"/>
            </a:pPr>
            <a:r>
              <a:rPr lang="en-US" altLang="en-US" sz="1800" dirty="0"/>
              <a:t>Its formulation: </a:t>
            </a:r>
          </a:p>
          <a:p>
            <a:pPr marL="196850" lvl="2" indent="0">
              <a:buNone/>
            </a:pPr>
            <a:endParaRPr lang="en-US" altLang="en-US" sz="1800" dirty="0"/>
          </a:p>
          <a:p>
            <a:pPr marL="0" indent="0"/>
            <a:endParaRPr lang="en-US" altLang="en-US" sz="1800" dirty="0">
              <a:cs typeface="ＭＳ Ｐゴシック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65B239-F314-CF14-78BB-58162AA5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003500"/>
            <a:ext cx="4656517" cy="10081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DFAF74-AC4E-BC9D-3026-097AE8648F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201"/>
          <a:stretch/>
        </p:blipFill>
        <p:spPr>
          <a:xfrm>
            <a:off x="5103709" y="2679429"/>
            <a:ext cx="4030216" cy="14044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F651DD-F116-45CA-E1CF-8BE35ADC03F2}"/>
              </a:ext>
            </a:extLst>
          </p:cNvPr>
          <p:cNvSpPr txBox="1"/>
          <p:nvPr/>
        </p:nvSpPr>
        <p:spPr>
          <a:xfrm>
            <a:off x="6178495" y="4083918"/>
            <a:ext cx="1880643" cy="26930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1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Figure 1: DTMP paradigm</a:t>
            </a:r>
            <a:endParaRPr kumimoji="0" lang="zh-CN" altLang="en-US" sz="115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80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Our Solutions – DTMP Paradigm 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360010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en-US" sz="1400" b="1" dirty="0"/>
              <a:t>Lemma1: </a:t>
            </a:r>
            <a:r>
              <a:rPr lang="en-US" altLang="en-US" sz="1400" dirty="0"/>
              <a:t>Consider a temporal graph neural network denoted</a:t>
            </a:r>
            <a:r>
              <a:rPr lang="zh-CN" altLang="en-US" sz="1400" dirty="0"/>
              <a:t> </a:t>
            </a:r>
            <a:r>
              <a:rPr lang="en-US" altLang="en-US" sz="1400" dirty="0"/>
              <a:t>by F composed of two main function sets: FT and FS, where</a:t>
            </a:r>
            <a:r>
              <a:rPr lang="zh-CN" altLang="en-US" sz="1400" dirty="0"/>
              <a:t> </a:t>
            </a:r>
            <a:r>
              <a:rPr lang="en-US" altLang="en-US" sz="1400" dirty="0"/>
              <a:t>FT denotes the function set of the temporal message passing</a:t>
            </a:r>
            <a:r>
              <a:rPr lang="zh-CN" altLang="en-US" sz="1400" dirty="0"/>
              <a:t> </a:t>
            </a:r>
            <a:r>
              <a:rPr lang="en-US" altLang="en-US" sz="1400" dirty="0"/>
              <a:t>model and FS denotes the state update function set. Suppose</a:t>
            </a:r>
            <a:r>
              <a:rPr lang="zh-CN" altLang="en-US" sz="1400" dirty="0"/>
              <a:t> </a:t>
            </a:r>
            <a:r>
              <a:rPr lang="en-US" altLang="en-US" sz="1400" dirty="0"/>
              <a:t>FTA is the neighborhood aggregation function in Eq. (2) and is</a:t>
            </a:r>
            <a:r>
              <a:rPr lang="zh-CN" altLang="en-US" sz="1400" dirty="0"/>
              <a:t> </a:t>
            </a:r>
            <a:r>
              <a:rPr lang="en-US" altLang="en-US" sz="1400" dirty="0"/>
              <a:t>deployed on our proposed divided temporal message passing</a:t>
            </a:r>
            <a:r>
              <a:rPr lang="zh-CN" altLang="en-US" sz="1400" dirty="0"/>
              <a:t> </a:t>
            </a:r>
            <a:r>
              <a:rPr lang="en-US" altLang="en-US" sz="1400" dirty="0"/>
              <a:t>paradigm, resulting in FDTA in </a:t>
            </a:r>
            <a:r>
              <a:rPr lang="en-US" altLang="en-US" sz="1400" dirty="0" err="1"/>
              <a:t>Eqs</a:t>
            </a:r>
            <a:r>
              <a:rPr lang="en-US" altLang="en-US" sz="1400" dirty="0"/>
              <a:t>. (4), (5) and (6). Then</a:t>
            </a:r>
            <a:r>
              <a:rPr lang="zh-CN" altLang="en-US" sz="1400" dirty="0"/>
              <a:t> </a:t>
            </a:r>
            <a:r>
              <a:rPr lang="en-US" altLang="en-US" sz="1400" dirty="0"/>
              <a:t>the parameter volume of |FDTA| satisfies: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 marL="0" indent="0"/>
            <a:r>
              <a:rPr lang="en-US" altLang="en-US" sz="1400" dirty="0"/>
              <a:t>		</a:t>
            </a:r>
            <a:r>
              <a:rPr lang="zh-CN" altLang="en-US" sz="1400" dirty="0"/>
              <a:t>         </a:t>
            </a:r>
            <a:r>
              <a:rPr lang="en-US" altLang="en-US" sz="1400" dirty="0"/>
              <a:t>|FDTA| ≤</a:t>
            </a:r>
            <a:r>
              <a:rPr lang="zh-CN" altLang="en-US" sz="1400" dirty="0"/>
              <a:t> </a:t>
            </a:r>
            <a:r>
              <a:rPr lang="en-US" altLang="en-US" sz="1400" dirty="0"/>
              <a:t>1</a:t>
            </a:r>
            <a:r>
              <a:rPr lang="en-US" altLang="zh-CN" sz="1400" dirty="0"/>
              <a:t>/</a:t>
            </a:r>
            <a:r>
              <a:rPr lang="en-US" altLang="en-US" sz="1400" dirty="0"/>
              <a:t>2|FTA| + </a:t>
            </a:r>
            <a:r>
              <a:rPr lang="el-GR" altLang="en-US" sz="1400" dirty="0"/>
              <a:t>ϵ</a:t>
            </a:r>
            <a:endParaRPr lang="en-US" altLang="en-US" sz="1400" dirty="0"/>
          </a:p>
          <a:p>
            <a:pPr marL="0" indent="0"/>
            <a:r>
              <a:rPr lang="en-US" altLang="en-US" sz="1400" dirty="0"/>
              <a:t>       where </a:t>
            </a:r>
            <a:r>
              <a:rPr lang="el-GR" altLang="en-US" sz="1400" dirty="0"/>
              <a:t>ϵ ≪ |</a:t>
            </a:r>
            <a:r>
              <a:rPr lang="en-US" altLang="en-US" sz="1400" dirty="0"/>
              <a:t>FDTA|, a constant and optional term </a:t>
            </a:r>
          </a:p>
          <a:p>
            <a:pPr marL="0" indent="0"/>
            <a:r>
              <a:rPr lang="zh-CN" altLang="en-US" sz="1400" dirty="0"/>
              <a:t>       </a:t>
            </a:r>
            <a:r>
              <a:rPr lang="en-US" altLang="en-US" sz="1400" dirty="0"/>
              <a:t>introduced by Eq. (6).</a:t>
            </a:r>
          </a:p>
          <a:p>
            <a:pPr marL="0" indent="0"/>
            <a:endParaRPr lang="en-US" altLang="en-US" sz="1800" dirty="0"/>
          </a:p>
          <a:p>
            <a:pPr marL="285750" indent="-285750">
              <a:buFont typeface="Wingdings" pitchFamily="2" charset="2"/>
              <a:buChar char="Ø"/>
            </a:pPr>
            <a:endParaRPr lang="en-US" altLang="en-US" sz="1800" dirty="0"/>
          </a:p>
          <a:p>
            <a:pPr marL="285750" indent="-285750">
              <a:buFont typeface="Wingdings" pitchFamily="2" charset="2"/>
              <a:buChar char="Ø"/>
            </a:pPr>
            <a:endParaRPr lang="en-US" altLang="en-US" sz="1800" dirty="0">
              <a:cs typeface="ＭＳ Ｐゴシック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008C35-9AC6-A7AC-567E-48E372C4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081" y="2444335"/>
            <a:ext cx="3454152" cy="20029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DC20A0-F801-1943-9249-A3B82C7FD203}"/>
              </a:ext>
            </a:extLst>
          </p:cNvPr>
          <p:cNvSpPr txBox="1"/>
          <p:nvPr/>
        </p:nvSpPr>
        <p:spPr>
          <a:xfrm>
            <a:off x="6030515" y="4515966"/>
            <a:ext cx="198483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Figure 1: parameter space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96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Our Solutions – DTMP Paradigm 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179990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en-US" b="1" dirty="0"/>
              <a:t>Theorem 1.</a:t>
            </a:r>
            <a:r>
              <a:rPr lang="en-US" altLang="en-US" dirty="0"/>
              <a:t> Let FT denote an L-layer static message passing</a:t>
            </a:r>
            <a:r>
              <a:rPr lang="zh-CN" altLang="en-US" dirty="0"/>
              <a:t> </a:t>
            </a:r>
            <a:r>
              <a:rPr lang="en-US" altLang="en-US" dirty="0"/>
              <a:t>model of the temporal graph neural network, and let FDT</a:t>
            </a:r>
            <a:r>
              <a:rPr lang="zh-CN" altLang="en-US" dirty="0"/>
              <a:t> </a:t>
            </a:r>
            <a:r>
              <a:rPr lang="en-US" altLang="en-US" dirty="0"/>
              <a:t>represent its variant with the proposed divided temporal message</a:t>
            </a:r>
            <a:r>
              <a:rPr lang="zh-CN" altLang="en-US" dirty="0"/>
              <a:t> </a:t>
            </a:r>
            <a:r>
              <a:rPr lang="en-US" altLang="en-US" dirty="0"/>
              <a:t>passing paradigm. Then, the expressiveness of FDT is</a:t>
            </a:r>
            <a:r>
              <a:rPr lang="zh-CN" altLang="en-US" dirty="0"/>
              <a:t> </a:t>
            </a:r>
            <a:r>
              <a:rPr lang="en-US" altLang="en-US" dirty="0"/>
              <a:t>equivalent to that of FT .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en-US" dirty="0"/>
          </a:p>
          <a:p>
            <a:pPr marL="0" indent="0"/>
            <a:r>
              <a:rPr lang="en-US" altLang="en-US" sz="2000" dirty="0"/>
              <a:t>📣 </a:t>
            </a:r>
            <a:r>
              <a:rPr lang="en-US" altLang="en-US" sz="2000" b="1" dirty="0"/>
              <a:t>Advantages of Our DTMP Paradigm</a:t>
            </a:r>
          </a:p>
          <a:p>
            <a:pPr marL="654050" lvl="2" indent="-457200">
              <a:buFont typeface="+mj-lt"/>
              <a:buAutoNum type="arabicPeriod"/>
            </a:pPr>
            <a:r>
              <a:rPr lang="en-US" altLang="en-US" sz="1400" dirty="0"/>
              <a:t>Reduce up to half of network parameters</a:t>
            </a:r>
          </a:p>
          <a:p>
            <a:pPr marL="654050" lvl="2" indent="-457200">
              <a:buFont typeface="+mj-lt"/>
              <a:buAutoNum type="arabicPeriod"/>
            </a:pPr>
            <a:r>
              <a:rPr lang="en-US" altLang="en-US" sz="1400" dirty="0"/>
              <a:t>Reduce GPU memory usage</a:t>
            </a:r>
          </a:p>
          <a:p>
            <a:pPr marL="654050" lvl="2" indent="-457200">
              <a:buFont typeface="+mj-lt"/>
              <a:buAutoNum type="arabicPeriod"/>
            </a:pPr>
            <a:r>
              <a:rPr lang="en-US" altLang="en-US" sz="1400" dirty="0"/>
              <a:t>Avoid mutual masking of two feature types and enhance the effectiveness of feature learning</a:t>
            </a:r>
          </a:p>
          <a:p>
            <a:pPr marL="654050" lvl="2" indent="-457200">
              <a:buFont typeface="+mj-lt"/>
              <a:buAutoNum type="arabicPeriod"/>
            </a:pPr>
            <a:r>
              <a:rPr lang="en-US" altLang="en-US" sz="1400" dirty="0"/>
              <a:t>Maintain the expressiveness of existing T-GNNs</a:t>
            </a:r>
          </a:p>
          <a:p>
            <a:pPr marL="654050" lvl="2" indent="-457200">
              <a:buFont typeface="+mj-lt"/>
              <a:buAutoNum type="arabicPeriod"/>
            </a:pPr>
            <a:endParaRPr lang="en-US" altLang="en-US" sz="2000" dirty="0"/>
          </a:p>
          <a:p>
            <a:pPr marL="0" indent="0"/>
            <a:endParaRPr lang="en-US" altLang="en-US" sz="1800" dirty="0"/>
          </a:p>
          <a:p>
            <a:pPr marL="0" indent="0"/>
            <a:endParaRPr lang="en-US" altLang="en-US" sz="1800" dirty="0"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220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Our Solutions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2952030"/>
          </a:xfrm>
        </p:spPr>
        <p:txBody>
          <a:bodyPr/>
          <a:lstStyle/>
          <a:p>
            <a:pPr marL="0" indent="0"/>
            <a:r>
              <a:rPr lang="en-US" altLang="en-US" sz="2000" dirty="0">
                <a:cs typeface="ＭＳ Ｐゴシック" charset="-128"/>
              </a:rPr>
              <a:t>☛</a:t>
            </a:r>
            <a:r>
              <a:rPr lang="en-US" altLang="en-US" sz="1800" dirty="0">
                <a:cs typeface="ＭＳ Ｐゴシック" charset="-128"/>
              </a:rPr>
              <a:t> </a:t>
            </a:r>
            <a:r>
              <a:rPr lang="en-US" altLang="en-US" sz="1800" b="1" dirty="0">
                <a:cs typeface="ＭＳ Ｐゴシック" charset="-128"/>
              </a:rPr>
              <a:t>For Observation II </a:t>
            </a:r>
            <a:r>
              <a:rPr lang="en-US" altLang="en-US" sz="1800" b="1" dirty="0"/>
              <a:t>: </a:t>
            </a:r>
          </a:p>
          <a:p>
            <a:pPr marL="482600" lvl="2" indent="-285750">
              <a:buFont typeface="Wingdings" pitchFamily="2" charset="2"/>
              <a:buChar char="ü"/>
            </a:pPr>
            <a:r>
              <a:rPr lang="en-US" altLang="en-US" sz="1800" dirty="0"/>
              <a:t>Propose a scalable temporal graph neural network. </a:t>
            </a:r>
          </a:p>
          <a:p>
            <a:pPr marL="482600" lvl="2" indent="-285750">
              <a:buFont typeface="Wingdings" pitchFamily="2" charset="2"/>
              <a:buChar char="ü"/>
            </a:pPr>
            <a:r>
              <a:rPr lang="en-US" altLang="en-US" sz="1800" dirty="0">
                <a:cs typeface="ＭＳ Ｐゴシック" charset="-128"/>
              </a:rPr>
              <a:t>State Module and divided temporal message passing module</a:t>
            </a:r>
          </a:p>
          <a:p>
            <a:pPr marL="482600" lvl="2" indent="-285750">
              <a:buFont typeface="Wingdings" pitchFamily="2" charset="2"/>
              <a:buChar char="ü"/>
            </a:pPr>
            <a:endParaRPr lang="en-US" altLang="en-US" sz="1800" dirty="0">
              <a:cs typeface="ＭＳ Ｐゴシック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5BADB5-850D-364F-99C7-A31D01D12494}"/>
              </a:ext>
            </a:extLst>
          </p:cNvPr>
          <p:cNvSpPr txBox="1"/>
          <p:nvPr/>
        </p:nvSpPr>
        <p:spPr>
          <a:xfrm>
            <a:off x="3590693" y="4310975"/>
            <a:ext cx="198483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Figure 1: parameter space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8D4AF0-D7C7-8B42-4BFB-14F7AA077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64" y="2499742"/>
            <a:ext cx="7137672" cy="17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44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proposed </a:t>
            </a:r>
            <a:r>
              <a:rPr lang="en-US" altLang="en-US" dirty="0" err="1"/>
              <a:t>TimeSGN</a:t>
            </a:r>
            <a:endParaRPr lang="en-US" altLang="en-US" dirty="0"/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295203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en-US" sz="1800" b="1" dirty="0"/>
              <a:t>Existing Node State Update</a:t>
            </a:r>
          </a:p>
          <a:p>
            <a:pPr marL="482600" lvl="2" indent="-285750">
              <a:buFont typeface="Wingdings" pitchFamily="2" charset="2"/>
              <a:buChar char="Ø"/>
            </a:pPr>
            <a:r>
              <a:rPr lang="en-US" altLang="en-US" sz="1400" dirty="0"/>
              <a:t>Sequential model, like RNN and GRU</a:t>
            </a:r>
          </a:p>
          <a:p>
            <a:pPr marL="482600" lvl="2" indent="-285750">
              <a:buFont typeface="Wingdings" pitchFamily="2" charset="2"/>
              <a:buChar char="Ø"/>
            </a:pPr>
            <a:r>
              <a:rPr lang="en-US" altLang="en-US" sz="1400" dirty="0"/>
              <a:t>Expensive and over-smoothing problem</a:t>
            </a:r>
            <a:endParaRPr lang="en-US" altLang="en-US" sz="14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en-US" sz="1800" b="1" dirty="0"/>
              <a:t>Our Node State Update</a:t>
            </a:r>
            <a:endParaRPr lang="en-US" altLang="zh-CN" sz="1800" b="1" dirty="0"/>
          </a:p>
          <a:p>
            <a:pPr marL="482600" lvl="2" indent="-285750">
              <a:buFont typeface="Wingdings" pitchFamily="2" charset="2"/>
              <a:buChar char="Ø"/>
            </a:pPr>
            <a:r>
              <a:rPr lang="en-US" altLang="zh-CN" sz="1400" dirty="0"/>
              <a:t>Record node add/delete,  edge add/delete or feature transformation</a:t>
            </a:r>
          </a:p>
          <a:p>
            <a:pPr marL="482600" lvl="2" indent="-285750">
              <a:buFont typeface="Wingdings" pitchFamily="2" charset="2"/>
              <a:buChar char="Ø"/>
            </a:pPr>
            <a:r>
              <a:rPr lang="en-US" altLang="en-US" sz="1400" dirty="0">
                <a:cs typeface="ＭＳ Ｐゴシック" charset="-128"/>
              </a:rPr>
              <a:t>Linear model for node state learning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4A6D523-2B73-9E14-DB13-46297E3664C9}"/>
              </a:ext>
            </a:extLst>
          </p:cNvPr>
          <p:cNvGrpSpPr/>
          <p:nvPr/>
        </p:nvGrpSpPr>
        <p:grpSpPr>
          <a:xfrm>
            <a:off x="1104900" y="3363838"/>
            <a:ext cx="6934200" cy="1174514"/>
            <a:chOff x="1104900" y="2715766"/>
            <a:chExt cx="6934200" cy="117451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A05B983-BF38-01C3-0993-69C34B1B2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" y="2715766"/>
              <a:ext cx="6934200" cy="673100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BFF8865-32FB-B6D8-CFEA-7658A7124D54}"/>
                </a:ext>
              </a:extLst>
            </p:cNvPr>
            <p:cNvSpPr txBox="1"/>
            <p:nvPr/>
          </p:nvSpPr>
          <p:spPr>
            <a:xfrm>
              <a:off x="1691680" y="3582503"/>
              <a:ext cx="1816523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Previous node state 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AD05587-4DF2-57A2-3D10-536838BFC3F3}"/>
                </a:ext>
              </a:extLst>
            </p:cNvPr>
            <p:cNvSpPr txBox="1"/>
            <p:nvPr/>
          </p:nvSpPr>
          <p:spPr>
            <a:xfrm>
              <a:off x="3653460" y="3582503"/>
              <a:ext cx="1646605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en-US" altLang="zh-CN" sz="1400" dirty="0">
                  <a:latin typeface="+mn-lt"/>
                  <a:ea typeface="+mn-ea"/>
                  <a:cs typeface="+mn-cs"/>
                </a:rPr>
                <a:t>Current messages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FF44914-FF48-01EB-38EB-7F91A78D3731}"/>
                </a:ext>
              </a:extLst>
            </p:cNvPr>
            <p:cNvSpPr txBox="1"/>
            <p:nvPr/>
          </p:nvSpPr>
          <p:spPr>
            <a:xfrm>
              <a:off x="5518779" y="3582502"/>
              <a:ext cx="1441164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en-US" altLang="zh-CN" sz="1400" dirty="0">
                  <a:latin typeface="+mn-lt"/>
                  <a:ea typeface="+mn-ea"/>
                  <a:cs typeface="+mn-cs"/>
                </a:rPr>
                <a:t>Time encodings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C48AFB1E-FDDE-0F4D-C3B8-5A3598747D2C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H="1" flipV="1">
              <a:off x="2483768" y="3219822"/>
              <a:ext cx="116174" cy="3626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902905D8-667A-9B93-AF0D-6E0872A8E59A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4476763" y="3219822"/>
              <a:ext cx="239253" cy="3626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663090A-DF59-1505-4FEE-2669A7B6956C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 flipV="1">
              <a:off x="5868144" y="3219822"/>
              <a:ext cx="371217" cy="3626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83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proposed </a:t>
            </a:r>
            <a:r>
              <a:rPr lang="en-US" altLang="en-US" dirty="0" err="1"/>
              <a:t>TimeSGN</a:t>
            </a:r>
            <a:endParaRPr lang="en-US" altLang="en-US" dirty="0"/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295203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1800" b="1" dirty="0"/>
              <a:t>Our Divided Temporal Message Passing</a:t>
            </a:r>
          </a:p>
          <a:p>
            <a:pPr marL="196850" lvl="2" indent="0">
              <a:buNone/>
            </a:pPr>
            <a:endParaRPr lang="en-US" altLang="en-US" sz="1400" u="sng" dirty="0"/>
          </a:p>
          <a:p>
            <a:pPr marL="196850" lvl="2" indent="0">
              <a:buNone/>
            </a:pPr>
            <a:endParaRPr lang="en-US" altLang="en-US" sz="1400" u="sng" dirty="0"/>
          </a:p>
          <a:p>
            <a:pPr lvl="2" indent="-342900">
              <a:buFont typeface="+mj-lt"/>
              <a:buAutoNum type="arabicPeriod"/>
            </a:pPr>
            <a:endParaRPr lang="en-US" altLang="en-US" sz="1800" dirty="0">
              <a:cs typeface="ＭＳ Ｐゴシック" charset="-128"/>
            </a:endParaRPr>
          </a:p>
          <a:p>
            <a:pPr lvl="2" indent="-342900">
              <a:buFont typeface="+mj-lt"/>
              <a:buAutoNum type="arabicPeriod"/>
            </a:pPr>
            <a:endParaRPr lang="en-US" altLang="en-US" sz="1800" dirty="0">
              <a:cs typeface="ＭＳ Ｐゴシック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3A14EA-E30A-D6F0-67E0-495BE6AB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82" y="1586149"/>
            <a:ext cx="4926234" cy="1509193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CB6E852E-5646-186A-FD4B-107CFCF0AF97}"/>
              </a:ext>
            </a:extLst>
          </p:cNvPr>
          <p:cNvCxnSpPr>
            <a:cxnSpLocks/>
          </p:cNvCxnSpPr>
          <p:nvPr/>
        </p:nvCxnSpPr>
        <p:spPr>
          <a:xfrm>
            <a:off x="2972979" y="1719733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22FA3CAF-85FF-D495-1D6A-0B666B885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149" y="3242289"/>
            <a:ext cx="4314671" cy="742525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46F8044-8682-EBE6-801D-A529FA06F9F6}"/>
              </a:ext>
            </a:extLst>
          </p:cNvPr>
          <p:cNvCxnSpPr>
            <a:cxnSpLocks/>
          </p:cNvCxnSpPr>
          <p:nvPr/>
        </p:nvCxnSpPr>
        <p:spPr>
          <a:xfrm>
            <a:off x="2972979" y="3507854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7183103-0ABB-322D-4D4B-E92EFD322F33}"/>
              </a:ext>
            </a:extLst>
          </p:cNvPr>
          <p:cNvSpPr txBox="1"/>
          <p:nvPr/>
        </p:nvSpPr>
        <p:spPr>
          <a:xfrm>
            <a:off x="586565" y="1563638"/>
            <a:ext cx="244827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96850" lvl="2" indent="0">
              <a:buNone/>
            </a:pPr>
            <a:r>
              <a:rPr lang="en-US" altLang="en-US" sz="1200" u="sng" dirty="0">
                <a:solidFill>
                  <a:srgbClr val="00B0F0"/>
                </a:solidFill>
              </a:rPr>
              <a:t>Relation Neighbor Attention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4504C16F-EFE8-B8E0-D6D5-D9AF9725D7FD}"/>
              </a:ext>
            </a:extLst>
          </p:cNvPr>
          <p:cNvCxnSpPr>
            <a:cxnSpLocks/>
          </p:cNvCxnSpPr>
          <p:nvPr/>
        </p:nvCxnSpPr>
        <p:spPr>
          <a:xfrm>
            <a:off x="2972979" y="2018798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B4C15F9-A3D0-CA9F-DAC0-72B9EBB7DE5E}"/>
              </a:ext>
            </a:extLst>
          </p:cNvPr>
          <p:cNvSpPr txBox="1"/>
          <p:nvPr/>
        </p:nvSpPr>
        <p:spPr>
          <a:xfrm>
            <a:off x="586565" y="1862703"/>
            <a:ext cx="244827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96850" lvl="2" indent="0">
              <a:buNone/>
            </a:pPr>
            <a:r>
              <a:rPr lang="en-US" altLang="en-US" sz="1200" u="sng" dirty="0">
                <a:solidFill>
                  <a:srgbClr val="FF9300"/>
                </a:solidFill>
              </a:rPr>
              <a:t>Time Neighbor Attention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5C315F-4C8A-5A2A-674A-E3B1A48C995E}"/>
              </a:ext>
            </a:extLst>
          </p:cNvPr>
          <p:cNvSpPr txBox="1"/>
          <p:nvPr/>
        </p:nvSpPr>
        <p:spPr>
          <a:xfrm>
            <a:off x="586565" y="3339786"/>
            <a:ext cx="244827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96850" lvl="2" indent="0">
              <a:buNone/>
            </a:pPr>
            <a:r>
              <a:rPr lang="en-US" altLang="en-US" sz="1200" u="sng" dirty="0"/>
              <a:t>Feature integration</a:t>
            </a:r>
          </a:p>
        </p:txBody>
      </p:sp>
    </p:spTree>
    <p:extLst>
      <p:ext uri="{BB962C8B-B14F-4D97-AF65-F5344CB8AC3E}">
        <p14:creationId xmlns:p14="http://schemas.microsoft.com/office/powerpoint/2010/main" val="355475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proposed </a:t>
            </a:r>
            <a:r>
              <a:rPr lang="en-US" altLang="en-US" dirty="0" err="1"/>
              <a:t>TimeSGN</a:t>
            </a:r>
            <a:endParaRPr lang="en-US" altLang="en-US" dirty="0"/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3384078"/>
          </a:xfrm>
        </p:spPr>
        <p:txBody>
          <a:bodyPr/>
          <a:lstStyle/>
          <a:p>
            <a:pPr marL="196850" lvl="2" indent="0">
              <a:buNone/>
            </a:pPr>
            <a:r>
              <a:rPr lang="en-US" altLang="zh-CN" sz="2000" dirty="0"/>
              <a:t>📣 </a:t>
            </a:r>
            <a:r>
              <a:rPr lang="en-US" altLang="zh-CN" sz="2000" dirty="0">
                <a:solidFill>
                  <a:srgbClr val="7030A0"/>
                </a:solidFill>
              </a:rPr>
              <a:t>Advantages of Our </a:t>
            </a:r>
            <a:r>
              <a:rPr lang="en-US" altLang="zh-CN" sz="2000" dirty="0" err="1">
                <a:solidFill>
                  <a:srgbClr val="7030A0"/>
                </a:solidFill>
              </a:rPr>
              <a:t>TimeSGN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lvl="3" indent="-342900">
              <a:buFont typeface="+mj-lt"/>
              <a:buAutoNum type="arabicPeriod"/>
            </a:pPr>
            <a:r>
              <a:rPr lang="en-US" altLang="zh-CN" sz="1400" dirty="0"/>
              <a:t>Billion-scale temporal graph processing </a:t>
            </a:r>
          </a:p>
          <a:p>
            <a:pPr lvl="3" indent="-342900">
              <a:buFont typeface="+mj-lt"/>
              <a:buAutoNum type="arabicPeriod"/>
            </a:pPr>
            <a:r>
              <a:rPr lang="en-US" altLang="zh-CN" sz="1400" dirty="0"/>
              <a:t>Capture temporal dependencies</a:t>
            </a:r>
          </a:p>
          <a:p>
            <a:pPr lvl="3" indent="-342900">
              <a:buFont typeface="+mj-lt"/>
              <a:buAutoNum type="arabicPeriod"/>
            </a:pPr>
            <a:r>
              <a:rPr lang="en-US" altLang="zh-CN" sz="1400" dirty="0"/>
              <a:t>Effective temporal message passing for temporal graph learning</a:t>
            </a:r>
          </a:p>
          <a:p>
            <a:pPr lvl="3" indent="-342900">
              <a:buFont typeface="+mj-lt"/>
              <a:buAutoNum type="arabicPeriod"/>
            </a:pPr>
            <a:r>
              <a:rPr lang="en-US" altLang="zh-CN" sz="1400" dirty="0"/>
              <a:t>Efficiency in memory usage and time cost</a:t>
            </a:r>
          </a:p>
          <a:p>
            <a:pPr lvl="3" indent="-342900">
              <a:buFont typeface="+mj-lt"/>
              <a:buAutoNum type="arabicPeriod"/>
            </a:pPr>
            <a:r>
              <a:rPr lang="en-US" altLang="zh-CN" sz="1400" dirty="0"/>
              <a:t>Robust generalization capability</a:t>
            </a:r>
          </a:p>
          <a:p>
            <a:pPr marL="196850" lvl="2" indent="0">
              <a:buNone/>
            </a:pPr>
            <a:endParaRPr lang="en-US" altLang="zh-CN" sz="2000" dirty="0"/>
          </a:p>
          <a:p>
            <a:pPr marL="196850" lvl="2" indent="0">
              <a:buNone/>
            </a:pPr>
            <a:r>
              <a:rPr lang="en-US" altLang="zh-CN" sz="2000" dirty="0"/>
              <a:t>	</a:t>
            </a:r>
          </a:p>
          <a:p>
            <a:pPr marL="196850" lvl="2" indent="0">
              <a:buNone/>
            </a:pPr>
            <a:endParaRPr lang="en-US" altLang="zh-CN" sz="1400" dirty="0"/>
          </a:p>
          <a:p>
            <a:pPr marL="482600" lvl="2" indent="-285750">
              <a:buFont typeface="Wingdings" pitchFamily="2" charset="2"/>
              <a:buChar char="Ø"/>
            </a:pPr>
            <a:endParaRPr lang="en-US" altLang="zh-CN" sz="1400" dirty="0"/>
          </a:p>
          <a:p>
            <a:pPr marL="482600" lvl="2" indent="-285750">
              <a:buFont typeface="Wingdings" pitchFamily="2" charset="2"/>
              <a:buChar char="Ø"/>
            </a:pPr>
            <a:endParaRPr lang="en-US" altLang="en-US" sz="1800" dirty="0"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82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295203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800" dirty="0"/>
              <a:t>Background</a:t>
            </a:r>
            <a:endParaRPr lang="en-US" altLang="en-US" sz="1800" dirty="0">
              <a:cs typeface="ＭＳ Ｐゴシック" charset="-128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800" dirty="0"/>
              <a:t>Related Work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Observations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800" dirty="0"/>
              <a:t>Our Solutions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800" dirty="0"/>
              <a:t>Experiments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en-US" sz="1800" dirty="0"/>
              <a:t>Conclusion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en-US" sz="1800" dirty="0">
              <a:cs typeface="ＭＳ Ｐゴシック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BBB9DF4-8FD1-6262-A317-4FD238DC232F}"/>
              </a:ext>
            </a:extLst>
          </p:cNvPr>
          <p:cNvSpPr txBox="1">
            <a:spLocks/>
          </p:cNvSpPr>
          <p:nvPr/>
        </p:nvSpPr>
        <p:spPr>
          <a:xfrm>
            <a:off x="2555776" y="1779662"/>
            <a:ext cx="3024336" cy="13041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1" lang="en-AU" altLang="zh-CN" dirty="0"/>
              <a:t>Experiments</a:t>
            </a:r>
            <a:br>
              <a:rPr kumimoji="1" lang="en-AU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4044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Experiments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295203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en-US" sz="1800" dirty="0">
                <a:cs typeface="ＭＳ Ｐゴシック" charset="-128"/>
              </a:rPr>
              <a:t>Da</a:t>
            </a:r>
            <a:r>
              <a:rPr lang="en-US" altLang="en-US" sz="1800" dirty="0"/>
              <a:t>tasets</a:t>
            </a:r>
            <a:endParaRPr lang="en-US" altLang="en-US" sz="1800" dirty="0">
              <a:cs typeface="ＭＳ Ｐゴシック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87564B-F7EC-6335-9D2F-92AFF7D79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751567"/>
            <a:ext cx="5292824" cy="22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3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Experiments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295203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en-US" sz="1800" dirty="0">
                <a:cs typeface="ＭＳ Ｐゴシック" charset="-128"/>
              </a:rPr>
              <a:t>Main Results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en-US" sz="1800" dirty="0"/>
          </a:p>
          <a:p>
            <a:pPr marL="0" indent="0"/>
            <a:r>
              <a:rPr lang="en-US" altLang="en-US" sz="1800" dirty="0" err="1">
                <a:cs typeface="ＭＳ Ｐゴシック" charset="-128"/>
              </a:rPr>
              <a:t>Transductive</a:t>
            </a:r>
            <a:r>
              <a:rPr lang="en-US" altLang="en-US" sz="1800" dirty="0">
                <a:cs typeface="ＭＳ Ｐゴシック" charset="-128"/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en-US" sz="1800" dirty="0"/>
          </a:p>
          <a:p>
            <a:pPr marL="285750" indent="-285750">
              <a:buFont typeface="Wingdings" pitchFamily="2" charset="2"/>
              <a:buChar char="Ø"/>
            </a:pPr>
            <a:endParaRPr lang="en-US" altLang="en-US" sz="1800" dirty="0">
              <a:cs typeface="ＭＳ Ｐゴシック" charset="-128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en-US" sz="1800" dirty="0"/>
          </a:p>
          <a:p>
            <a:pPr marL="0" indent="0"/>
            <a:r>
              <a:rPr lang="en-US" altLang="en-US" sz="1800" dirty="0">
                <a:cs typeface="ＭＳ Ｐゴシック" charset="-128"/>
              </a:rPr>
              <a:t>Inductive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2B0B49-23AF-9C20-E8EB-8C9E086C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423465"/>
            <a:ext cx="6340082" cy="15083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51ECD8-3B68-D037-887A-1AAE5A3EE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051" y="3072862"/>
            <a:ext cx="6239453" cy="1515112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A20A634-EA22-3BC7-54B2-063A31A728BF}"/>
              </a:ext>
            </a:extLst>
          </p:cNvPr>
          <p:cNvCxnSpPr>
            <a:cxnSpLocks/>
          </p:cNvCxnSpPr>
          <p:nvPr/>
        </p:nvCxnSpPr>
        <p:spPr>
          <a:xfrm>
            <a:off x="1835696" y="2177627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252C264-0184-FD5B-918D-822C84D7B5F5}"/>
              </a:ext>
            </a:extLst>
          </p:cNvPr>
          <p:cNvCxnSpPr>
            <a:cxnSpLocks/>
          </p:cNvCxnSpPr>
          <p:nvPr/>
        </p:nvCxnSpPr>
        <p:spPr>
          <a:xfrm>
            <a:off x="1835696" y="3830418"/>
            <a:ext cx="36004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1003228-123F-3278-3D9F-B15BB74BE405}"/>
              </a:ext>
            </a:extLst>
          </p:cNvPr>
          <p:cNvSpPr/>
          <p:nvPr/>
        </p:nvSpPr>
        <p:spPr>
          <a:xfrm>
            <a:off x="7236296" y="1423465"/>
            <a:ext cx="1249208" cy="150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EED5A2-69C6-451B-8749-83319E5ED7F4}"/>
              </a:ext>
            </a:extLst>
          </p:cNvPr>
          <p:cNvSpPr/>
          <p:nvPr/>
        </p:nvSpPr>
        <p:spPr>
          <a:xfrm>
            <a:off x="7236296" y="3072862"/>
            <a:ext cx="1249208" cy="1508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6667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Experiments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C3A827-2183-21DD-F068-B35DC329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95" y="1203598"/>
            <a:ext cx="7074009" cy="23762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8E0EB3-6B8C-B564-EC9A-79A96F901F53}"/>
              </a:ext>
            </a:extLst>
          </p:cNvPr>
          <p:cNvSpPr txBox="1"/>
          <p:nvPr/>
        </p:nvSpPr>
        <p:spPr>
          <a:xfrm>
            <a:off x="1370193" y="3723878"/>
            <a:ext cx="6403612" cy="115416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28600" indent="-2286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Consumes 23.55-</a:t>
            </a:r>
            <a:r>
              <a:rPr lang="en-US" altLang="zh-CN" sz="1200" i="1" dirty="0">
                <a:effectLst/>
                <a:latin typeface="+mn-lt"/>
              </a:rPr>
              <a:t> 50.45%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less GPU memory compared to the faster competitor</a:t>
            </a:r>
          </a:p>
          <a:p>
            <a:pPr marL="228600" indent="-2286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Achieve 3-258X speed-up </a:t>
            </a:r>
          </a:p>
          <a:p>
            <a:pPr marL="228600" indent="-2286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Achieve the best performance in terms of both the memory efficiency and time efficiency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indent="-2286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</a:pPr>
            <a:endParaRPr kumimoji="0" lang="zh-CN" altLang="en-US" sz="11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837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Experiments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295203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en-US" sz="1800" dirty="0">
                <a:cs typeface="ＭＳ Ｐゴシック" charset="-128"/>
              </a:rPr>
              <a:t>Effectiveness of Our DT-MP Paradigm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B85171-C480-CEA2-65EB-E2B5EBC32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79662"/>
            <a:ext cx="7772400" cy="14179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B1B6B4-14A5-8A0F-1E02-A5F3BCF50D1C}"/>
              </a:ext>
            </a:extLst>
          </p:cNvPr>
          <p:cNvSpPr txBox="1"/>
          <p:nvPr/>
        </p:nvSpPr>
        <p:spPr>
          <a:xfrm>
            <a:off x="1583734" y="3546140"/>
            <a:ext cx="5998758" cy="15973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Save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almost 39% and 40% parameters of the temporal message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passing model.</a:t>
            </a:r>
          </a:p>
          <a:p>
            <a:pPr marL="228600" indent="-2286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>
                <a:latin typeface="+mn-lt"/>
                <a:ea typeface="+mn-ea"/>
                <a:cs typeface="+mn-cs"/>
              </a:rPr>
              <a:t>R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educe GPU memory usage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up to 62.63% for TGN and 36.47% for Orca.</a:t>
            </a:r>
          </a:p>
          <a:p>
            <a:pPr marL="228600" indent="-2286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mprove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their performance by an average of 30.10% for TGN and 4.45% for Orca,</a:t>
            </a:r>
          </a:p>
          <a:p>
            <a:pPr marL="228600" indent="-2286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</a:pP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indent="-2286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</a:pP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</a:pP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indent="-2286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</a:pPr>
            <a:endParaRPr kumimoji="0" lang="zh-CN" altLang="en-US" sz="11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963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3384078"/>
          </a:xfrm>
        </p:spPr>
        <p:txBody>
          <a:bodyPr/>
          <a:lstStyle/>
          <a:p>
            <a:pPr marL="0" indent="0"/>
            <a:r>
              <a:rPr lang="zh-CN" altLang="en-US" sz="1800" dirty="0"/>
              <a:t>📌 </a:t>
            </a:r>
            <a:r>
              <a:rPr lang="en-US" altLang="en-US" sz="1800" dirty="0"/>
              <a:t>A useful findings towards temporal graph learning</a:t>
            </a:r>
          </a:p>
          <a:p>
            <a:pPr marL="752475" lvl="3" indent="-285750">
              <a:buFont typeface="Wingdings" pitchFamily="2" charset="2"/>
              <a:buChar char="Ø"/>
            </a:pPr>
            <a:r>
              <a:rPr lang="en-US" altLang="en-US" sz="1400" dirty="0"/>
              <a:t>Different signal patterns</a:t>
            </a:r>
          </a:p>
          <a:p>
            <a:pPr marL="0" indent="0"/>
            <a:r>
              <a:rPr lang="zh-CN" altLang="en-US" sz="1800" dirty="0"/>
              <a:t>📌 </a:t>
            </a:r>
            <a:r>
              <a:rPr lang="en-US" altLang="en-US" sz="1800" dirty="0"/>
              <a:t>P</a:t>
            </a:r>
            <a:r>
              <a:rPr lang="en-US" altLang="en-US" sz="1800" dirty="0">
                <a:cs typeface="ＭＳ Ｐゴシック" charset="-128"/>
              </a:rPr>
              <a:t>ropose a universal divided temporal</a:t>
            </a:r>
            <a:r>
              <a:rPr lang="zh-CN" altLang="en-US" sz="1800" dirty="0">
                <a:cs typeface="ＭＳ Ｐゴシック" charset="-128"/>
              </a:rPr>
              <a:t> </a:t>
            </a:r>
            <a:r>
              <a:rPr lang="en-US" altLang="en-US" sz="1800" dirty="0">
                <a:cs typeface="ＭＳ Ｐゴシック" charset="-128"/>
              </a:rPr>
              <a:t>message passing (DT-MP) paradigm</a:t>
            </a:r>
          </a:p>
          <a:p>
            <a:pPr marL="752475" lvl="3" indent="-285750">
              <a:buFont typeface="Wingdings" pitchFamily="2" charset="2"/>
              <a:buChar char="Ø"/>
            </a:pPr>
            <a:r>
              <a:rPr lang="en-US" altLang="en-US" sz="1400" dirty="0">
                <a:cs typeface="ＭＳ Ｐゴシック" charset="-128"/>
              </a:rPr>
              <a:t>Theoretical guarantee</a:t>
            </a:r>
          </a:p>
          <a:p>
            <a:pPr marL="752475" lvl="3" indent="-285750">
              <a:buFont typeface="Wingdings" pitchFamily="2" charset="2"/>
              <a:buChar char="Ø"/>
            </a:pPr>
            <a:r>
              <a:rPr lang="en-US" altLang="en-US" sz="1400" dirty="0">
                <a:cs typeface="ＭＳ Ｐゴシック" charset="-128"/>
              </a:rPr>
              <a:t>Easily plug in existing T-GNNs and Recommend for other usage</a:t>
            </a:r>
          </a:p>
          <a:p>
            <a:pPr marL="0" indent="0"/>
            <a:r>
              <a:rPr lang="zh-CN" altLang="en-US" sz="1800" dirty="0"/>
              <a:t>📌 </a:t>
            </a:r>
            <a:r>
              <a:rPr lang="en-US" altLang="en-US" sz="1800" dirty="0">
                <a:cs typeface="ＭＳ Ｐゴシック" charset="-128"/>
              </a:rPr>
              <a:t>Design a scalable and effective temporal graph neural network—</a:t>
            </a:r>
            <a:r>
              <a:rPr lang="en-US" altLang="en-US" sz="1800" dirty="0" err="1">
                <a:cs typeface="ＭＳ Ｐゴシック" charset="-128"/>
              </a:rPr>
              <a:t>TimeSGN</a:t>
            </a:r>
            <a:endParaRPr lang="en-US" altLang="en-US" sz="1800" dirty="0">
              <a:cs typeface="ＭＳ Ｐゴシック" charset="-128"/>
            </a:endParaRPr>
          </a:p>
          <a:p>
            <a:pPr marL="0" indent="0"/>
            <a:r>
              <a:rPr lang="zh-CN" altLang="en-US" sz="1800" dirty="0"/>
              <a:t>📌 </a:t>
            </a:r>
            <a:r>
              <a:rPr lang="en-US" altLang="en-US" sz="1800" dirty="0">
                <a:cs typeface="ＭＳ Ｐゴシック" charset="-128"/>
              </a:rPr>
              <a:t>Extensive empirical results over 7 datasets</a:t>
            </a:r>
          </a:p>
          <a:p>
            <a:pPr marL="752475" lvl="3" indent="-285750">
              <a:buFont typeface="Wingdings" pitchFamily="2" charset="2"/>
              <a:buChar char="Ø"/>
            </a:pPr>
            <a:r>
              <a:rPr lang="en-US" altLang="en-US" sz="1400" dirty="0">
                <a:cs typeface="ＭＳ Ｐゴシック" charset="-128"/>
              </a:rPr>
              <a:t>Effectiveness, generalization ability</a:t>
            </a:r>
          </a:p>
          <a:p>
            <a:pPr marL="752475" lvl="3" indent="-285750">
              <a:buFont typeface="Wingdings" pitchFamily="2" charset="2"/>
              <a:buChar char="Ø"/>
            </a:pPr>
            <a:r>
              <a:rPr lang="en-US" altLang="en-US" sz="1400" dirty="0">
                <a:cs typeface="ＭＳ Ｐゴシック" charset="-128"/>
              </a:rPr>
              <a:t>Time efficiency; Memory efficiency, Scalability</a:t>
            </a:r>
          </a:p>
          <a:p>
            <a:pPr marL="752475" lvl="3" indent="-285750">
              <a:buFont typeface="Wingdings" pitchFamily="2" charset="2"/>
              <a:buChar char="Ø"/>
            </a:pPr>
            <a:endParaRPr lang="en-US" altLang="en-US" sz="1800" dirty="0">
              <a:cs typeface="ＭＳ Ｐゴシック" charset="-128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en-US" sz="1800" dirty="0">
              <a:cs typeface="ＭＳ Ｐゴシック" charset="-128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en-US" sz="1800" dirty="0"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3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3D2CFFD-4A78-A384-44E1-377AAF63E45F}"/>
              </a:ext>
            </a:extLst>
          </p:cNvPr>
          <p:cNvSpPr/>
          <p:nvPr/>
        </p:nvSpPr>
        <p:spPr>
          <a:xfrm>
            <a:off x="343925" y="1779662"/>
            <a:ext cx="8456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Thanks for your listening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522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5983A-3626-45FE-2D96-EB1FCF15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779662"/>
            <a:ext cx="4028768" cy="1304100"/>
          </a:xfrm>
        </p:spPr>
        <p:txBody>
          <a:bodyPr/>
          <a:lstStyle/>
          <a:p>
            <a:r>
              <a:rPr lang="en-US" altLang="en-US" sz="3600" dirty="0"/>
              <a:t>Background</a:t>
            </a:r>
            <a:br>
              <a:rPr lang="en-US" altLang="en-US" sz="3600" dirty="0">
                <a:cs typeface="ＭＳ Ｐゴシック" charset="-128"/>
              </a:rPr>
            </a:br>
            <a:br>
              <a:rPr kumimoji="1" lang="en-AU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72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Background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1439862"/>
          </a:xfrm>
        </p:spPr>
        <p:txBody>
          <a:bodyPr/>
          <a:lstStyle/>
          <a:p>
            <a:pPr marL="0" indent="0"/>
            <a:r>
              <a:rPr lang="en-US" altLang="en-US" sz="1800" dirty="0"/>
              <a:t>📍What is the </a:t>
            </a:r>
            <a:r>
              <a:rPr lang="en-US" altLang="en-US" sz="1800" b="1" dirty="0">
                <a:cs typeface="ＭＳ Ｐゴシック" charset="-128"/>
              </a:rPr>
              <a:t>Continuous-Time Dynamic Graph</a:t>
            </a:r>
            <a:r>
              <a:rPr lang="en-US" altLang="en-US" sz="1800" dirty="0">
                <a:cs typeface="ＭＳ Ｐゴシック" charset="-128"/>
              </a:rPr>
              <a:t> (CTDG)</a:t>
            </a:r>
            <a:r>
              <a:rPr lang="en-US" altLang="en-US" sz="1800" dirty="0"/>
              <a:t>?</a:t>
            </a:r>
          </a:p>
          <a:p>
            <a:pPr marL="0" indent="0"/>
            <a:r>
              <a:rPr lang="en-US" altLang="en-US" sz="1800" dirty="0">
                <a:solidFill>
                  <a:srgbClr val="0070C0"/>
                </a:solidFill>
                <a:cs typeface="ＭＳ Ｐゴシック" charset="-128"/>
              </a:rPr>
              <a:t>Definition 1: </a:t>
            </a:r>
            <a:r>
              <a:rPr lang="en-US" altLang="en-US" sz="1400" dirty="0">
                <a:cs typeface="ＭＳ Ｐゴシック" charset="-128"/>
              </a:rPr>
              <a:t>A continuous-time dynamic graph is constructed by a sequence of temporal interaction events G = {</a:t>
            </a:r>
            <a:r>
              <a:rPr lang="el-GR" altLang="en-US" sz="1400" dirty="0">
                <a:cs typeface="ＭＳ Ｐゴシック" charset="-128"/>
              </a:rPr>
              <a:t>δ(</a:t>
            </a:r>
            <a:r>
              <a:rPr lang="en-US" altLang="en-US" sz="1400" dirty="0">
                <a:cs typeface="ＭＳ Ｐゴシック" charset="-128"/>
              </a:rPr>
              <a:t>t1), </a:t>
            </a:r>
            <a:r>
              <a:rPr lang="el-GR" altLang="en-US" sz="1400" dirty="0">
                <a:cs typeface="ＭＳ Ｐゴシック" charset="-128"/>
              </a:rPr>
              <a:t>δ(</a:t>
            </a:r>
            <a:r>
              <a:rPr lang="en-US" altLang="en-US" sz="1400" dirty="0">
                <a:cs typeface="ＭＳ Ｐゴシック" charset="-128"/>
              </a:rPr>
              <a:t>t2), · · · } ordered by timestamps, where </a:t>
            </a:r>
            <a:r>
              <a:rPr lang="el-GR" altLang="en-US" sz="1400" dirty="0">
                <a:cs typeface="ＭＳ Ｐゴシック" charset="-128"/>
              </a:rPr>
              <a:t>δ(</a:t>
            </a:r>
            <a:r>
              <a:rPr lang="en-US" altLang="en-US" sz="1400" dirty="0">
                <a:cs typeface="ＭＳ Ｐゴシック" charset="-128"/>
              </a:rPr>
              <a:t>t) = (vi, </a:t>
            </a:r>
            <a:r>
              <a:rPr lang="en-US" altLang="en-US" sz="1400" dirty="0" err="1">
                <a:cs typeface="ＭＳ Ｐゴシック" charset="-128"/>
              </a:rPr>
              <a:t>vj</a:t>
            </a:r>
            <a:r>
              <a:rPr lang="en-US" altLang="en-US" sz="1400" dirty="0">
                <a:cs typeface="ＭＳ Ｐゴシック" charset="-128"/>
              </a:rPr>
              <a:t> , </a:t>
            </a:r>
            <a:r>
              <a:rPr lang="en-US" altLang="en-US" sz="1400" dirty="0" err="1">
                <a:cs typeface="ＭＳ Ｐゴシック" charset="-128"/>
              </a:rPr>
              <a:t>eij</a:t>
            </a:r>
            <a:r>
              <a:rPr lang="en-US" altLang="en-US" sz="1400" dirty="0">
                <a:cs typeface="ＭＳ Ｐゴシック" charset="-128"/>
              </a:rPr>
              <a:t> (t), t).</a:t>
            </a:r>
          </a:p>
          <a:p>
            <a:pPr marL="0" indent="0"/>
            <a:endParaRPr lang="en-US" altLang="en-US" sz="1800" dirty="0">
              <a:cs typeface="ＭＳ Ｐゴシック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7BA76-F527-A380-95FC-5241EE00627D}"/>
              </a:ext>
            </a:extLst>
          </p:cNvPr>
          <p:cNvSpPr txBox="1"/>
          <p:nvPr/>
        </p:nvSpPr>
        <p:spPr>
          <a:xfrm>
            <a:off x="3059832" y="4421820"/>
            <a:ext cx="244079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1200" dirty="0">
                <a:latin typeface="+mn-lt"/>
                <a:ea typeface="+mn-ea"/>
                <a:cs typeface="+mn-cs"/>
              </a:rPr>
              <a:t>Figure 1: A toy example of CTDG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303AB7B-70F2-71B8-08EE-FDC5D827CFB8}"/>
              </a:ext>
            </a:extLst>
          </p:cNvPr>
          <p:cNvGrpSpPr/>
          <p:nvPr/>
        </p:nvGrpSpPr>
        <p:grpSpPr>
          <a:xfrm>
            <a:off x="3380130" y="2608241"/>
            <a:ext cx="1800200" cy="1752375"/>
            <a:chOff x="170756" y="3563751"/>
            <a:chExt cx="2410708" cy="2285668"/>
          </a:xfrm>
        </p:grpSpPr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A4589D72-AE3C-DF07-E458-C1D1C5A2DA30}"/>
                </a:ext>
              </a:extLst>
            </p:cNvPr>
            <p:cNvCxnSpPr>
              <a:cxnSpLocks/>
              <a:stCxn id="6149" idx="5"/>
              <a:endCxn id="61" idx="1"/>
            </p:cNvCxnSpPr>
            <p:nvPr/>
          </p:nvCxnSpPr>
          <p:spPr>
            <a:xfrm>
              <a:off x="948847" y="3996103"/>
              <a:ext cx="786275" cy="530792"/>
            </a:xfrm>
            <a:prstGeom prst="line">
              <a:avLst/>
            </a:prstGeom>
            <a:ln w="25400" cap="rnd">
              <a:solidFill>
                <a:srgbClr val="FFC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23660506-F098-8ECB-5D12-0C91C3FE24F6}"/>
                </a:ext>
              </a:extLst>
            </p:cNvPr>
            <p:cNvCxnSpPr>
              <a:cxnSpLocks/>
              <a:stCxn id="61" idx="0"/>
              <a:endCxn id="57" idx="4"/>
            </p:cNvCxnSpPr>
            <p:nvPr/>
          </p:nvCxnSpPr>
          <p:spPr>
            <a:xfrm flipV="1">
              <a:off x="1862401" y="3923748"/>
              <a:ext cx="539063" cy="550437"/>
            </a:xfrm>
            <a:prstGeom prst="line">
              <a:avLst/>
            </a:prstGeom>
            <a:ln w="25400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>
              <a:extLst>
                <a:ext uri="{FF2B5EF4-FFF2-40B4-BE49-F238E27FC236}">
                  <a16:creationId xmlns:a16="http://schemas.microsoft.com/office/drawing/2014/main" id="{5AA2B1B7-944E-12F0-761E-F93DCD7EB229}"/>
                </a:ext>
              </a:extLst>
            </p:cNvPr>
            <p:cNvCxnSpPr>
              <a:cxnSpLocks/>
              <a:stCxn id="61" idx="2"/>
              <a:endCxn id="63" idx="6"/>
            </p:cNvCxnSpPr>
            <p:nvPr/>
          </p:nvCxnSpPr>
          <p:spPr>
            <a:xfrm flipH="1">
              <a:off x="793230" y="4654174"/>
              <a:ext cx="889171" cy="60092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86B064B2-A201-42CB-BA67-BB66CF8A17EF}"/>
                </a:ext>
              </a:extLst>
            </p:cNvPr>
            <p:cNvCxnSpPr>
              <a:cxnSpLocks/>
              <a:stCxn id="63" idx="5"/>
              <a:endCxn id="59" idx="1"/>
            </p:cNvCxnSpPr>
            <p:nvPr/>
          </p:nvCxnSpPr>
          <p:spPr>
            <a:xfrm>
              <a:off x="740509" y="4841544"/>
              <a:ext cx="387449" cy="403621"/>
            </a:xfrm>
            <a:prstGeom prst="line">
              <a:avLst/>
            </a:prstGeom>
            <a:ln w="25400" cap="rnd">
              <a:solidFill>
                <a:srgbClr val="64A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ACA6AC88-74B8-8BD4-9A98-B4C83FC770D8}"/>
                </a:ext>
              </a:extLst>
            </p:cNvPr>
            <p:cNvCxnSpPr>
              <a:cxnSpLocks/>
              <a:stCxn id="63" idx="4"/>
              <a:endCxn id="6147" idx="0"/>
            </p:cNvCxnSpPr>
            <p:nvPr/>
          </p:nvCxnSpPr>
          <p:spPr>
            <a:xfrm flipH="1">
              <a:off x="350756" y="4894278"/>
              <a:ext cx="262474" cy="568183"/>
            </a:xfrm>
            <a:prstGeom prst="line">
              <a:avLst/>
            </a:prstGeom>
            <a:ln w="25400" cap="rnd">
              <a:solidFill>
                <a:srgbClr val="33DC6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18BE5A25-6FFD-B72D-B20F-A5C262A428FF}"/>
                </a:ext>
              </a:extLst>
            </p:cNvPr>
            <p:cNvCxnSpPr>
              <a:cxnSpLocks/>
              <a:stCxn id="6149" idx="4"/>
              <a:endCxn id="63" idx="0"/>
            </p:cNvCxnSpPr>
            <p:nvPr/>
          </p:nvCxnSpPr>
          <p:spPr>
            <a:xfrm flipH="1">
              <a:off x="613229" y="4048824"/>
              <a:ext cx="208339" cy="485449"/>
            </a:xfrm>
            <a:prstGeom prst="line">
              <a:avLst/>
            </a:prstGeom>
            <a:ln w="254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7CD8EF5-E31A-BE3A-835D-7A1ABFE85247}"/>
                    </a:ext>
                  </a:extLst>
                </p:cNvPr>
                <p:cNvSpPr txBox="1"/>
                <p:nvPr/>
              </p:nvSpPr>
              <p:spPr>
                <a:xfrm rot="2393053">
                  <a:off x="1235018" y="3956268"/>
                  <a:ext cx="307264" cy="2431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67CD8EF5-E31A-BE3A-835D-7A1ABFE85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393053">
                  <a:off x="1235018" y="3956268"/>
                  <a:ext cx="307264" cy="243132"/>
                </a:xfrm>
                <a:prstGeom prst="rect">
                  <a:avLst/>
                </a:prstGeom>
                <a:blipFill>
                  <a:blip r:embed="rId3"/>
                  <a:stretch>
                    <a:fillRect l="-8000"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9DEC278-1876-E0E4-E927-42A0C3072C7F}"/>
                    </a:ext>
                  </a:extLst>
                </p:cNvPr>
                <p:cNvSpPr txBox="1"/>
                <p:nvPr/>
              </p:nvSpPr>
              <p:spPr>
                <a:xfrm rot="18801071">
                  <a:off x="1662065" y="3947214"/>
                  <a:ext cx="655371" cy="236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sz="1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9DEC278-1876-E0E4-E927-42A0C3072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01071">
                  <a:off x="1662065" y="3947214"/>
                  <a:ext cx="655371" cy="236650"/>
                </a:xfrm>
                <a:prstGeom prst="rect">
                  <a:avLst/>
                </a:prstGeom>
                <a:blipFill>
                  <a:blip r:embed="rId4"/>
                  <a:stretch>
                    <a:fillRect r="-5128" b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E4260A2-76B3-D52B-8FD1-4A3A0C5E32A8}"/>
                    </a:ext>
                  </a:extLst>
                </p:cNvPr>
                <p:cNvSpPr txBox="1"/>
                <p:nvPr/>
              </p:nvSpPr>
              <p:spPr>
                <a:xfrm rot="6793763">
                  <a:off x="71447" y="5124413"/>
                  <a:ext cx="1213362" cy="236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E4260A2-76B3-D52B-8FD1-4A3A0C5E3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793763">
                  <a:off x="71447" y="5124413"/>
                  <a:ext cx="1213362" cy="2366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F1B0B770-FC65-D714-67CB-6A2A18E93D51}"/>
                    </a:ext>
                  </a:extLst>
                </p:cNvPr>
                <p:cNvSpPr txBox="1"/>
                <p:nvPr/>
              </p:nvSpPr>
              <p:spPr>
                <a:xfrm rot="2408442">
                  <a:off x="771650" y="4824296"/>
                  <a:ext cx="627649" cy="2431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F1B0B770-FC65-D714-67CB-6A2A18E93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408442">
                  <a:off x="771650" y="4824296"/>
                  <a:ext cx="627649" cy="243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401DC16-0442-8A0F-57C3-8D01CFD72BFE}"/>
                    </a:ext>
                  </a:extLst>
                </p:cNvPr>
                <p:cNvSpPr txBox="1"/>
                <p:nvPr/>
              </p:nvSpPr>
              <p:spPr>
                <a:xfrm>
                  <a:off x="1029210" y="4312918"/>
                  <a:ext cx="313804" cy="2431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401DC16-0442-8A0F-57C3-8D01CFD72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0" y="4312918"/>
                  <a:ext cx="313804" cy="243132"/>
                </a:xfrm>
                <a:prstGeom prst="rect">
                  <a:avLst/>
                </a:prstGeom>
                <a:blipFill>
                  <a:blip r:embed="rId7"/>
                  <a:stretch>
                    <a:fillRect l="-5000" b="-31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709E53D9-8986-507C-99C3-4BD4DD05A440}"/>
                </a:ext>
              </a:extLst>
            </p:cNvPr>
            <p:cNvGrpSpPr/>
            <p:nvPr/>
          </p:nvGrpSpPr>
          <p:grpSpPr>
            <a:xfrm>
              <a:off x="641568" y="3688844"/>
              <a:ext cx="360000" cy="360000"/>
              <a:chOff x="3817631" y="3947579"/>
              <a:chExt cx="267550" cy="266573"/>
            </a:xfrm>
          </p:grpSpPr>
          <p:sp>
            <p:nvSpPr>
              <p:cNvPr id="6149" name="椭圆 6148">
                <a:extLst>
                  <a:ext uri="{FF2B5EF4-FFF2-40B4-BE49-F238E27FC236}">
                    <a16:creationId xmlns:a16="http://schemas.microsoft.com/office/drawing/2014/main" id="{EBD88017-1ABE-3A4C-7BF5-03CA6C465E14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50" name="文本框 6149">
                    <a:extLst>
                      <a:ext uri="{FF2B5EF4-FFF2-40B4-BE49-F238E27FC236}">
                        <a16:creationId xmlns:a16="http://schemas.microsoft.com/office/drawing/2014/main" id="{D686EBF3-EBDD-CB87-654E-C640811D1ACB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017" y="3969236"/>
                    <a:ext cx="172028" cy="1800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150" name="文本框 6149">
                    <a:extLst>
                      <a:ext uri="{FF2B5EF4-FFF2-40B4-BE49-F238E27FC236}">
                        <a16:creationId xmlns:a16="http://schemas.microsoft.com/office/drawing/2014/main" id="{D686EBF3-EBDD-CB87-654E-C640811D1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017" y="3969236"/>
                    <a:ext cx="172028" cy="18003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8571" r="-21429" b="-31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9FC8084-7384-C4D8-3585-54FD895F08F2}"/>
                </a:ext>
              </a:extLst>
            </p:cNvPr>
            <p:cNvGrpSpPr/>
            <p:nvPr/>
          </p:nvGrpSpPr>
          <p:grpSpPr>
            <a:xfrm>
              <a:off x="170756" y="5462464"/>
              <a:ext cx="360000" cy="360000"/>
              <a:chOff x="3817631" y="3947579"/>
              <a:chExt cx="267550" cy="266573"/>
            </a:xfrm>
          </p:grpSpPr>
          <p:sp>
            <p:nvSpPr>
              <p:cNvPr id="6147" name="椭圆 6146">
                <a:extLst>
                  <a:ext uri="{FF2B5EF4-FFF2-40B4-BE49-F238E27FC236}">
                    <a16:creationId xmlns:a16="http://schemas.microsoft.com/office/drawing/2014/main" id="{EEDC40ED-6FEE-8A72-EFA5-9F3F5F6B9E7B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48" name="文本框 6147">
                    <a:extLst>
                      <a:ext uri="{FF2B5EF4-FFF2-40B4-BE49-F238E27FC236}">
                        <a16:creationId xmlns:a16="http://schemas.microsoft.com/office/drawing/2014/main" id="{AAED49E2-0917-9B28-9D77-9021167D1EF7}"/>
                      </a:ext>
                    </a:extLst>
                  </p:cNvPr>
                  <p:cNvSpPr txBox="1"/>
                  <p:nvPr/>
                </p:nvSpPr>
                <p:spPr>
                  <a:xfrm>
                    <a:off x="3855431" y="3977304"/>
                    <a:ext cx="172028" cy="1800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148" name="文本框 6147">
                    <a:extLst>
                      <a:ext uri="{FF2B5EF4-FFF2-40B4-BE49-F238E27FC236}">
                        <a16:creationId xmlns:a16="http://schemas.microsoft.com/office/drawing/2014/main" id="{AAED49E2-0917-9B28-9D77-9021167D1E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5431" y="3977304"/>
                    <a:ext cx="172028" cy="18003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8571" r="-214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B77F3DD-D038-3D59-C25E-7CE945EA4D49}"/>
                </a:ext>
              </a:extLst>
            </p:cNvPr>
            <p:cNvGrpSpPr/>
            <p:nvPr/>
          </p:nvGrpSpPr>
          <p:grpSpPr>
            <a:xfrm>
              <a:off x="433230" y="4534284"/>
              <a:ext cx="360000" cy="360000"/>
              <a:chOff x="3817631" y="3947579"/>
              <a:chExt cx="267550" cy="266573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AE6D46C9-C68C-816E-CD90-5937DF79E1F8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44" name="文本框 6143">
                    <a:extLst>
                      <a:ext uri="{FF2B5EF4-FFF2-40B4-BE49-F238E27FC236}">
                        <a16:creationId xmlns:a16="http://schemas.microsoft.com/office/drawing/2014/main" id="{B23A2699-C34A-CD78-A028-0C39576AAE21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557" y="3969129"/>
                    <a:ext cx="172028" cy="1800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144" name="文本框 6143">
                    <a:extLst>
                      <a:ext uri="{FF2B5EF4-FFF2-40B4-BE49-F238E27FC236}">
                        <a16:creationId xmlns:a16="http://schemas.microsoft.com/office/drawing/2014/main" id="{B23A2699-C34A-CD78-A028-0C39576AAE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7557" y="3969129"/>
                    <a:ext cx="172028" cy="18003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8571" r="-21429" b="-31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CE81353-DFA6-509B-D290-1B5AF2F848A3}"/>
                </a:ext>
              </a:extLst>
            </p:cNvPr>
            <p:cNvGrpSpPr/>
            <p:nvPr/>
          </p:nvGrpSpPr>
          <p:grpSpPr>
            <a:xfrm>
              <a:off x="1682401" y="4474183"/>
              <a:ext cx="360000" cy="360001"/>
              <a:chOff x="3817631" y="3947579"/>
              <a:chExt cx="267550" cy="26657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FBE95B9-8804-B3E3-9017-C411EA41D04C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A1906C4F-9DEF-04A5-EBE2-23232D0BF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883791" y="3972692"/>
                    <a:ext cx="172028" cy="18003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A1906C4F-9DEF-04A5-EBE2-23232D0BF8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3791" y="3972692"/>
                    <a:ext cx="172028" cy="1800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8571" r="-214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4D4D9310-1CF0-3D60-38D9-D01C52ED5103}"/>
                </a:ext>
              </a:extLst>
            </p:cNvPr>
            <p:cNvGrpSpPr/>
            <p:nvPr/>
          </p:nvGrpSpPr>
          <p:grpSpPr>
            <a:xfrm>
              <a:off x="1075237" y="5192463"/>
              <a:ext cx="360000" cy="360000"/>
              <a:chOff x="3817631" y="3947579"/>
              <a:chExt cx="267550" cy="266573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99A4DCE0-1EDD-E553-53CA-7DB669613381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9A20E63F-42F1-9AF2-07E3-D05856D421EB}"/>
                      </a:ext>
                    </a:extLst>
                  </p:cNvPr>
                  <p:cNvSpPr txBox="1"/>
                  <p:nvPr/>
                </p:nvSpPr>
                <p:spPr>
                  <a:xfrm>
                    <a:off x="3858199" y="3968592"/>
                    <a:ext cx="172028" cy="1800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9A20E63F-42F1-9AF2-07E3-D05856D421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8199" y="3968592"/>
                    <a:ext cx="172028" cy="18003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8571" r="-28571" b="-31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912F5073-29C9-3CB3-C5CC-9A71DC28DAEC}"/>
                </a:ext>
              </a:extLst>
            </p:cNvPr>
            <p:cNvGrpSpPr/>
            <p:nvPr/>
          </p:nvGrpSpPr>
          <p:grpSpPr>
            <a:xfrm>
              <a:off x="2221464" y="3563751"/>
              <a:ext cx="360000" cy="360000"/>
              <a:chOff x="3817631" y="3947579"/>
              <a:chExt cx="267550" cy="266573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28BD7CE9-3C54-39B5-6DC3-C84E21CB4E09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EA5C0842-29AB-133C-D70E-6611F470446A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86" y="3951379"/>
                    <a:ext cx="172028" cy="1800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EA5C0842-29AB-133C-D70E-6611F47044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0186" y="3951379"/>
                    <a:ext cx="172028" cy="18003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000" r="-20000" b="-31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4ABBEEEF-E70F-272B-0FB8-7922C368AEF0}"/>
                    </a:ext>
                  </a:extLst>
                </p:cNvPr>
                <p:cNvSpPr txBox="1"/>
                <p:nvPr/>
              </p:nvSpPr>
              <p:spPr>
                <a:xfrm rot="17821379">
                  <a:off x="398470" y="4097836"/>
                  <a:ext cx="307264" cy="236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4ABBEEEF-E70F-272B-0FB8-7922C368A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821379">
                  <a:off x="398470" y="4097836"/>
                  <a:ext cx="307264" cy="236650"/>
                </a:xfrm>
                <a:prstGeom prst="rect">
                  <a:avLst/>
                </a:prstGeom>
                <a:blipFill>
                  <a:blip r:embed="rId14"/>
                  <a:stretch>
                    <a:fillRect r="-17391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480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Problem Definition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1314871"/>
          </a:xfrm>
        </p:spPr>
        <p:txBody>
          <a:bodyPr/>
          <a:lstStyle/>
          <a:p>
            <a:pPr marL="0" indent="0"/>
            <a:r>
              <a:rPr lang="en-US" altLang="en-US" sz="1800" dirty="0">
                <a:cs typeface="ＭＳ Ｐゴシック" charset="-128"/>
              </a:rPr>
              <a:t>💡 </a:t>
            </a:r>
            <a:r>
              <a:rPr lang="en-US" altLang="en-US" sz="1800" dirty="0"/>
              <a:t>What is the </a:t>
            </a:r>
            <a:r>
              <a:rPr lang="en-US" altLang="en-US" sz="1800" b="1" dirty="0">
                <a:cs typeface="ＭＳ Ｐゴシック" charset="-128"/>
              </a:rPr>
              <a:t>Representation Learning on Dynamic Graphs</a:t>
            </a:r>
            <a:r>
              <a:rPr lang="en-US" altLang="en-US" sz="1800" dirty="0">
                <a:cs typeface="ＭＳ Ｐゴシック" charset="-128"/>
              </a:rPr>
              <a:t>?</a:t>
            </a:r>
          </a:p>
          <a:p>
            <a:pPr marL="0" indent="0"/>
            <a:r>
              <a:rPr lang="en-US" altLang="en-US" sz="1800" dirty="0">
                <a:solidFill>
                  <a:srgbClr val="0070C0"/>
                </a:solidFill>
                <a:cs typeface="ＭＳ Ｐゴシック" charset="-128"/>
              </a:rPr>
              <a:t>Definition 2: </a:t>
            </a:r>
            <a:r>
              <a:rPr lang="en-US" altLang="en-US" sz="1400" dirty="0">
                <a:cs typeface="ＭＳ Ｐゴシック" charset="-128"/>
              </a:rPr>
              <a:t>Given a continuous-time dynamic graph with a sequence of temporal events </a:t>
            </a:r>
            <a:r>
              <a:rPr lang="el-GR" altLang="en-US" sz="1400" dirty="0">
                <a:cs typeface="ＭＳ Ｐゴシック" charset="-128"/>
              </a:rPr>
              <a:t>δ(</a:t>
            </a:r>
            <a:r>
              <a:rPr lang="en-US" altLang="en-US" sz="1400" dirty="0">
                <a:cs typeface="ＭＳ Ｐゴシック" charset="-128"/>
              </a:rPr>
              <a:t>t) = (vi, </a:t>
            </a:r>
            <a:r>
              <a:rPr lang="en-US" altLang="en-US" sz="1400" dirty="0" err="1">
                <a:cs typeface="ＭＳ Ｐゴシック" charset="-128"/>
              </a:rPr>
              <a:t>vj</a:t>
            </a:r>
            <a:r>
              <a:rPr lang="en-US" altLang="en-US" sz="1400" dirty="0">
                <a:cs typeface="ＭＳ Ｐゴシック" charset="-128"/>
              </a:rPr>
              <a:t> , </a:t>
            </a:r>
            <a:r>
              <a:rPr lang="en-US" altLang="en-US" sz="1400" dirty="0" err="1">
                <a:cs typeface="ＭＳ Ｐゴシック" charset="-128"/>
              </a:rPr>
              <a:t>eij</a:t>
            </a:r>
            <a:r>
              <a:rPr lang="en-US" altLang="en-US" sz="1400" dirty="0">
                <a:cs typeface="ＭＳ Ｐゴシック" charset="-128"/>
              </a:rPr>
              <a:t>(t), t), we aim to propose an encoder function F : </a:t>
            </a:r>
            <a:r>
              <a:rPr lang="el-GR" altLang="en-US" sz="1400" dirty="0">
                <a:cs typeface="ＭＳ Ｐゴシック" charset="-128"/>
              </a:rPr>
              <a:t>δ(</a:t>
            </a:r>
            <a:r>
              <a:rPr lang="en-US" altLang="en-US" sz="1400" dirty="0">
                <a:cs typeface="ＭＳ Ｐゴシック" charset="-128"/>
              </a:rPr>
              <a:t>t) → zi(t), </a:t>
            </a:r>
            <a:r>
              <a:rPr lang="en-US" altLang="en-US" sz="1400" dirty="0" err="1">
                <a:cs typeface="ＭＳ Ｐゴシック" charset="-128"/>
              </a:rPr>
              <a:t>zj</a:t>
            </a:r>
            <a:r>
              <a:rPr lang="en-US" altLang="en-US" sz="1400" dirty="0">
                <a:cs typeface="ＭＳ Ｐゴシック" charset="-128"/>
              </a:rPr>
              <a:t>(t) ∈ R</a:t>
            </a:r>
            <a:r>
              <a:rPr lang="en-US" altLang="en-US" sz="1400" baseline="30000" dirty="0">
                <a:cs typeface="ＭＳ Ｐゴシック" charset="-128"/>
              </a:rPr>
              <a:t>d</a:t>
            </a:r>
            <a:r>
              <a:rPr lang="en-US" altLang="en-US" sz="1400" dirty="0">
                <a:cs typeface="ＭＳ Ｐゴシック" charset="-128"/>
              </a:rPr>
              <a:t>, where zi(t), </a:t>
            </a:r>
            <a:r>
              <a:rPr lang="en-US" altLang="en-US" sz="1400" dirty="0" err="1">
                <a:cs typeface="ＭＳ Ｐゴシック" charset="-128"/>
              </a:rPr>
              <a:t>zj</a:t>
            </a:r>
            <a:r>
              <a:rPr lang="en-US" altLang="en-US" sz="1400" dirty="0">
                <a:cs typeface="ＭＳ Ｐゴシック" charset="-128"/>
              </a:rPr>
              <a:t>(t) represent temporal embeddings of nodes vi and </a:t>
            </a:r>
            <a:r>
              <a:rPr lang="en-US" altLang="en-US" sz="1400" dirty="0" err="1">
                <a:cs typeface="ＭＳ Ｐゴシック" charset="-128"/>
              </a:rPr>
              <a:t>vj</a:t>
            </a:r>
            <a:r>
              <a:rPr lang="en-US" altLang="en-US" sz="1400" dirty="0">
                <a:cs typeface="ＭＳ Ｐゴシック" charset="-128"/>
              </a:rPr>
              <a:t> at time t, respectively.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en-US" sz="1800" dirty="0">
              <a:cs typeface="ＭＳ Ｐゴシック" charset="-128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02F3930-591F-38A7-5408-8F3BDFD76499}"/>
              </a:ext>
            </a:extLst>
          </p:cNvPr>
          <p:cNvGrpSpPr/>
          <p:nvPr/>
        </p:nvGrpSpPr>
        <p:grpSpPr>
          <a:xfrm>
            <a:off x="530242" y="2576769"/>
            <a:ext cx="1800200" cy="1752375"/>
            <a:chOff x="170756" y="3563751"/>
            <a:chExt cx="2410708" cy="2285668"/>
          </a:xfrm>
        </p:grpSpPr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E5B9BAA3-C054-B5EE-0CE6-27A81D2ACC2A}"/>
                </a:ext>
              </a:extLst>
            </p:cNvPr>
            <p:cNvCxnSpPr>
              <a:cxnSpLocks/>
              <a:stCxn id="63" idx="5"/>
              <a:endCxn id="57" idx="1"/>
            </p:cNvCxnSpPr>
            <p:nvPr/>
          </p:nvCxnSpPr>
          <p:spPr>
            <a:xfrm>
              <a:off x="948847" y="3996103"/>
              <a:ext cx="786275" cy="530792"/>
            </a:xfrm>
            <a:prstGeom prst="line">
              <a:avLst/>
            </a:prstGeom>
            <a:ln w="25400" cap="rnd">
              <a:solidFill>
                <a:srgbClr val="FFC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99CBD708-C6BE-16C1-8099-247264E1BC10}"/>
                </a:ext>
              </a:extLst>
            </p:cNvPr>
            <p:cNvCxnSpPr>
              <a:cxnSpLocks/>
              <a:stCxn id="57" idx="0"/>
              <a:endCxn id="53" idx="4"/>
            </p:cNvCxnSpPr>
            <p:nvPr/>
          </p:nvCxnSpPr>
          <p:spPr>
            <a:xfrm flipV="1">
              <a:off x="1862401" y="3923748"/>
              <a:ext cx="539063" cy="550437"/>
            </a:xfrm>
            <a:prstGeom prst="line">
              <a:avLst/>
            </a:prstGeom>
            <a:ln w="25400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67915B8B-E486-D489-B6E1-ACE4B4CE7D29}"/>
                </a:ext>
              </a:extLst>
            </p:cNvPr>
            <p:cNvCxnSpPr>
              <a:cxnSpLocks/>
              <a:stCxn id="57" idx="2"/>
              <a:endCxn id="59" idx="6"/>
            </p:cNvCxnSpPr>
            <p:nvPr/>
          </p:nvCxnSpPr>
          <p:spPr>
            <a:xfrm flipH="1">
              <a:off x="793230" y="4654174"/>
              <a:ext cx="889171" cy="60092"/>
            </a:xfrm>
            <a:prstGeom prst="line">
              <a:avLst/>
            </a:prstGeom>
            <a:ln w="254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01622359-61AB-0B9D-67F8-68230BBFE66E}"/>
                </a:ext>
              </a:extLst>
            </p:cNvPr>
            <p:cNvCxnSpPr>
              <a:cxnSpLocks/>
              <a:stCxn id="59" idx="5"/>
              <a:endCxn id="55" idx="1"/>
            </p:cNvCxnSpPr>
            <p:nvPr/>
          </p:nvCxnSpPr>
          <p:spPr>
            <a:xfrm>
              <a:off x="740509" y="4841544"/>
              <a:ext cx="387449" cy="403621"/>
            </a:xfrm>
            <a:prstGeom prst="line">
              <a:avLst/>
            </a:prstGeom>
            <a:ln w="25400" cap="rnd">
              <a:solidFill>
                <a:srgbClr val="64AC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A1A2E650-1775-4CF3-58BD-3990DF7C9507}"/>
                </a:ext>
              </a:extLst>
            </p:cNvPr>
            <p:cNvCxnSpPr>
              <a:cxnSpLocks/>
              <a:stCxn id="59" idx="4"/>
              <a:endCxn id="61" idx="0"/>
            </p:cNvCxnSpPr>
            <p:nvPr/>
          </p:nvCxnSpPr>
          <p:spPr>
            <a:xfrm flipH="1">
              <a:off x="350756" y="4894278"/>
              <a:ext cx="262474" cy="568183"/>
            </a:xfrm>
            <a:prstGeom prst="line">
              <a:avLst/>
            </a:prstGeom>
            <a:ln w="25400" cap="rnd">
              <a:solidFill>
                <a:srgbClr val="33DC6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96FB4179-8AE0-A885-66ED-27EA0F716D8B}"/>
                </a:ext>
              </a:extLst>
            </p:cNvPr>
            <p:cNvCxnSpPr>
              <a:cxnSpLocks/>
              <a:stCxn id="63" idx="4"/>
              <a:endCxn id="59" idx="0"/>
            </p:cNvCxnSpPr>
            <p:nvPr/>
          </p:nvCxnSpPr>
          <p:spPr>
            <a:xfrm flipH="1">
              <a:off x="613229" y="4048824"/>
              <a:ext cx="208339" cy="485449"/>
            </a:xfrm>
            <a:prstGeom prst="line">
              <a:avLst/>
            </a:prstGeom>
            <a:ln w="25400" cap="rnd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0D886496-385B-984E-4426-AB5AFD73ACEB}"/>
                    </a:ext>
                  </a:extLst>
                </p:cNvPr>
                <p:cNvSpPr txBox="1"/>
                <p:nvPr/>
              </p:nvSpPr>
              <p:spPr>
                <a:xfrm rot="2393053">
                  <a:off x="1235018" y="3956268"/>
                  <a:ext cx="307264" cy="2431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0D886496-385B-984E-4426-AB5AFD73AC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393053">
                  <a:off x="1235018" y="3956268"/>
                  <a:ext cx="307264" cy="243132"/>
                </a:xfrm>
                <a:prstGeom prst="rect">
                  <a:avLst/>
                </a:prstGeom>
                <a:blipFill>
                  <a:blip r:embed="rId3"/>
                  <a:stretch>
                    <a:fillRect l="-12000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3054BEE-4C3E-0C26-F965-AC1655B8628A}"/>
                    </a:ext>
                  </a:extLst>
                </p:cNvPr>
                <p:cNvSpPr txBox="1"/>
                <p:nvPr/>
              </p:nvSpPr>
              <p:spPr>
                <a:xfrm rot="18801071">
                  <a:off x="1662065" y="3947214"/>
                  <a:ext cx="655371" cy="236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sz="1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3054BEE-4C3E-0C26-F965-AC1655B86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01071">
                  <a:off x="1662065" y="3947214"/>
                  <a:ext cx="655371" cy="236650"/>
                </a:xfrm>
                <a:prstGeom prst="rect">
                  <a:avLst/>
                </a:prstGeom>
                <a:blipFill>
                  <a:blip r:embed="rId4"/>
                  <a:stretch>
                    <a:fillRect r="-5128"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9C038977-C861-1530-2545-1F9E99E0EB43}"/>
                    </a:ext>
                  </a:extLst>
                </p:cNvPr>
                <p:cNvSpPr txBox="1"/>
                <p:nvPr/>
              </p:nvSpPr>
              <p:spPr>
                <a:xfrm rot="6793763">
                  <a:off x="71447" y="5124413"/>
                  <a:ext cx="1213362" cy="236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9C038977-C861-1530-2545-1F9E99E0E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793763">
                  <a:off x="71447" y="5124413"/>
                  <a:ext cx="1213362" cy="2366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6D5E2074-C52E-7863-1CEA-DAF46CB54A7A}"/>
                    </a:ext>
                  </a:extLst>
                </p:cNvPr>
                <p:cNvSpPr txBox="1"/>
                <p:nvPr/>
              </p:nvSpPr>
              <p:spPr>
                <a:xfrm rot="2408442">
                  <a:off x="771650" y="4824296"/>
                  <a:ext cx="627649" cy="2431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6D5E2074-C52E-7863-1CEA-DAF46CB54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408442">
                  <a:off x="771650" y="4824296"/>
                  <a:ext cx="627649" cy="243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8E70E485-99CE-2AB5-85B1-F76DFFF406DB}"/>
                    </a:ext>
                  </a:extLst>
                </p:cNvPr>
                <p:cNvSpPr txBox="1"/>
                <p:nvPr/>
              </p:nvSpPr>
              <p:spPr>
                <a:xfrm>
                  <a:off x="1029210" y="4312918"/>
                  <a:ext cx="313804" cy="2431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8E70E485-99CE-2AB5-85B1-F76DFFF40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210" y="4312918"/>
                  <a:ext cx="313804" cy="243132"/>
                </a:xfrm>
                <a:prstGeom prst="rect">
                  <a:avLst/>
                </a:prstGeom>
                <a:blipFill>
                  <a:blip r:embed="rId7"/>
                  <a:stretch>
                    <a:fillRect l="-5263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F18D8CD-7B07-B160-4342-6A10C0BA089F}"/>
                </a:ext>
              </a:extLst>
            </p:cNvPr>
            <p:cNvGrpSpPr/>
            <p:nvPr/>
          </p:nvGrpSpPr>
          <p:grpSpPr>
            <a:xfrm>
              <a:off x="641568" y="3688844"/>
              <a:ext cx="360000" cy="360000"/>
              <a:chOff x="3817631" y="3947579"/>
              <a:chExt cx="267550" cy="266573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8DD103D7-BFB6-4EF7-6505-692C3BA88CE9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44" name="文本框 6143">
                    <a:extLst>
                      <a:ext uri="{FF2B5EF4-FFF2-40B4-BE49-F238E27FC236}">
                        <a16:creationId xmlns:a16="http://schemas.microsoft.com/office/drawing/2014/main" id="{F7B03262-7F97-1D8C-2650-544ADE7FAAE8}"/>
                      </a:ext>
                    </a:extLst>
                  </p:cNvPr>
                  <p:cNvSpPr txBox="1"/>
                  <p:nvPr/>
                </p:nvSpPr>
                <p:spPr>
                  <a:xfrm>
                    <a:off x="3869017" y="3969236"/>
                    <a:ext cx="172028" cy="1800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144" name="文本框 6143">
                    <a:extLst>
                      <a:ext uri="{FF2B5EF4-FFF2-40B4-BE49-F238E27FC236}">
                        <a16:creationId xmlns:a16="http://schemas.microsoft.com/office/drawing/2014/main" id="{F7B03262-7F97-1D8C-2650-544ADE7FAA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9017" y="3969236"/>
                    <a:ext cx="172028" cy="18003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8571" r="-21429" b="-31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B38704A-D542-092A-BA6F-C76D8CB5FE29}"/>
                </a:ext>
              </a:extLst>
            </p:cNvPr>
            <p:cNvGrpSpPr/>
            <p:nvPr/>
          </p:nvGrpSpPr>
          <p:grpSpPr>
            <a:xfrm>
              <a:off x="170756" y="5462464"/>
              <a:ext cx="360000" cy="360000"/>
              <a:chOff x="3817631" y="3947579"/>
              <a:chExt cx="267550" cy="266573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6D9E447-FB92-66C1-59D3-66F52A7EB989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79BAF9C0-9440-7605-3D45-65DD155EEFD6}"/>
                      </a:ext>
                    </a:extLst>
                  </p:cNvPr>
                  <p:cNvSpPr txBox="1"/>
                  <p:nvPr/>
                </p:nvSpPr>
                <p:spPr>
                  <a:xfrm>
                    <a:off x="3855431" y="3977304"/>
                    <a:ext cx="172028" cy="1800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79BAF9C0-9440-7605-3D45-65DD155EEF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5431" y="3977304"/>
                    <a:ext cx="172028" cy="18003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6667" r="-20000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DE14730-7EF2-A6EB-8429-EA6717E5456A}"/>
                </a:ext>
              </a:extLst>
            </p:cNvPr>
            <p:cNvGrpSpPr/>
            <p:nvPr/>
          </p:nvGrpSpPr>
          <p:grpSpPr>
            <a:xfrm>
              <a:off x="433230" y="4534284"/>
              <a:ext cx="360000" cy="360000"/>
              <a:chOff x="3817631" y="3947579"/>
              <a:chExt cx="267550" cy="266573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E440F0DC-42C8-7C34-A7FA-178849233A09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229D5AC1-D514-801B-5C9E-DD378ADDE379}"/>
                      </a:ext>
                    </a:extLst>
                  </p:cNvPr>
                  <p:cNvSpPr txBox="1"/>
                  <p:nvPr/>
                </p:nvSpPr>
                <p:spPr>
                  <a:xfrm>
                    <a:off x="3837557" y="3969129"/>
                    <a:ext cx="172028" cy="1800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229D5AC1-D514-801B-5C9E-DD378ADDE3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7557" y="3969129"/>
                    <a:ext cx="172028" cy="18003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000" r="-13333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45BE0AA4-7B4E-57FF-E6C2-961C55427ED6}"/>
                </a:ext>
              </a:extLst>
            </p:cNvPr>
            <p:cNvGrpSpPr/>
            <p:nvPr/>
          </p:nvGrpSpPr>
          <p:grpSpPr>
            <a:xfrm>
              <a:off x="1682401" y="4474183"/>
              <a:ext cx="360000" cy="360001"/>
              <a:chOff x="3817631" y="3947579"/>
              <a:chExt cx="267550" cy="266573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5F358AAC-CAB0-8437-2A37-B992B13FC4CB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AA8A03AE-F943-D220-F555-A046DF4FFBDD}"/>
                      </a:ext>
                    </a:extLst>
                  </p:cNvPr>
                  <p:cNvSpPr txBox="1"/>
                  <p:nvPr/>
                </p:nvSpPr>
                <p:spPr>
                  <a:xfrm>
                    <a:off x="3883791" y="3972692"/>
                    <a:ext cx="172028" cy="18003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AA8A03AE-F943-D220-F555-A046DF4FFB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3791" y="3972692"/>
                    <a:ext cx="172028" cy="1800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000" r="-20000" b="-31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48161A9-BD19-0F23-B8A5-6F6F69284B92}"/>
                </a:ext>
              </a:extLst>
            </p:cNvPr>
            <p:cNvGrpSpPr/>
            <p:nvPr/>
          </p:nvGrpSpPr>
          <p:grpSpPr>
            <a:xfrm>
              <a:off x="1075237" y="5192463"/>
              <a:ext cx="360000" cy="360000"/>
              <a:chOff x="3817631" y="3947579"/>
              <a:chExt cx="267550" cy="266573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BF89FC69-0D52-BB64-55DE-FF3E89ED48C7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53C2C33E-4C60-00B8-B271-F088F9ABD26F}"/>
                      </a:ext>
                    </a:extLst>
                  </p:cNvPr>
                  <p:cNvSpPr txBox="1"/>
                  <p:nvPr/>
                </p:nvSpPr>
                <p:spPr>
                  <a:xfrm>
                    <a:off x="3858199" y="3968592"/>
                    <a:ext cx="172028" cy="1800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53C2C33E-4C60-00B8-B271-F088F9ABD2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8199" y="3968592"/>
                    <a:ext cx="172028" cy="18003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000" r="-26667" b="-37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6EB64C88-65EC-0A8D-982E-C4417C05D833}"/>
                </a:ext>
              </a:extLst>
            </p:cNvPr>
            <p:cNvGrpSpPr/>
            <p:nvPr/>
          </p:nvGrpSpPr>
          <p:grpSpPr>
            <a:xfrm>
              <a:off x="2221464" y="3563751"/>
              <a:ext cx="360000" cy="360000"/>
              <a:chOff x="3817631" y="3947579"/>
              <a:chExt cx="267550" cy="266573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8F33A0A0-85C5-EE89-B1D3-4CAE1CB6301F}"/>
                  </a:ext>
                </a:extLst>
              </p:cNvPr>
              <p:cNvSpPr/>
              <p:nvPr/>
            </p:nvSpPr>
            <p:spPr>
              <a:xfrm>
                <a:off x="3817631" y="3947579"/>
                <a:ext cx="267550" cy="2665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1620AD4-E00D-A3E2-2171-1ABFE9DA08BA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86" y="3951379"/>
                    <a:ext cx="172028" cy="18003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01620AD4-E00D-A3E2-2171-1ABFE9DA08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0186" y="3951379"/>
                    <a:ext cx="172028" cy="18003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8571" r="-21429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DD57D35-6489-72C3-A441-FFDEA1367112}"/>
                    </a:ext>
                  </a:extLst>
                </p:cNvPr>
                <p:cNvSpPr txBox="1"/>
                <p:nvPr/>
              </p:nvSpPr>
              <p:spPr>
                <a:xfrm rot="17821379">
                  <a:off x="398470" y="4097836"/>
                  <a:ext cx="307264" cy="2366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9DD57D35-6489-72C3-A441-FFDEA1367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821379">
                  <a:off x="398470" y="4097836"/>
                  <a:ext cx="307264" cy="236650"/>
                </a:xfrm>
                <a:prstGeom prst="rect">
                  <a:avLst/>
                </a:prstGeom>
                <a:blipFill>
                  <a:blip r:embed="rId14"/>
                  <a:stretch>
                    <a:fillRect r="-22727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47" name="右箭头 6146">
            <a:extLst>
              <a:ext uri="{FF2B5EF4-FFF2-40B4-BE49-F238E27FC236}">
                <a16:creationId xmlns:a16="http://schemas.microsoft.com/office/drawing/2014/main" id="{40C6206C-4267-531F-5E52-22D3F749059D}"/>
              </a:ext>
            </a:extLst>
          </p:cNvPr>
          <p:cNvSpPr/>
          <p:nvPr/>
        </p:nvSpPr>
        <p:spPr>
          <a:xfrm>
            <a:off x="2490211" y="3291830"/>
            <a:ext cx="934959" cy="21602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48" name="文本框 6147">
            <a:extLst>
              <a:ext uri="{FF2B5EF4-FFF2-40B4-BE49-F238E27FC236}">
                <a16:creationId xmlns:a16="http://schemas.microsoft.com/office/drawing/2014/main" id="{6A487D43-17BA-824D-AAC0-DF85924FAA58}"/>
              </a:ext>
            </a:extLst>
          </p:cNvPr>
          <p:cNvSpPr txBox="1"/>
          <p:nvPr/>
        </p:nvSpPr>
        <p:spPr>
          <a:xfrm>
            <a:off x="209944" y="4371950"/>
            <a:ext cx="244079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1200" dirty="0">
                <a:latin typeface="+mn-lt"/>
                <a:ea typeface="+mn-ea"/>
                <a:cs typeface="+mn-cs"/>
              </a:rPr>
              <a:t>Figure 1: A toy example of CTDG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188" name="组合 6187">
            <a:extLst>
              <a:ext uri="{FF2B5EF4-FFF2-40B4-BE49-F238E27FC236}">
                <a16:creationId xmlns:a16="http://schemas.microsoft.com/office/drawing/2014/main" id="{3F779774-7573-4C79-BABB-0F5DE6A7981F}"/>
              </a:ext>
            </a:extLst>
          </p:cNvPr>
          <p:cNvGrpSpPr/>
          <p:nvPr/>
        </p:nvGrpSpPr>
        <p:grpSpPr>
          <a:xfrm>
            <a:off x="3800964" y="2355726"/>
            <a:ext cx="2075460" cy="1889789"/>
            <a:chOff x="5188656" y="2820273"/>
            <a:chExt cx="2075460" cy="1889789"/>
          </a:xfrm>
        </p:grpSpPr>
        <p:grpSp>
          <p:nvGrpSpPr>
            <p:cNvPr id="6149" name="组合 6148">
              <a:extLst>
                <a:ext uri="{FF2B5EF4-FFF2-40B4-BE49-F238E27FC236}">
                  <a16:creationId xmlns:a16="http://schemas.microsoft.com/office/drawing/2014/main" id="{7D89F6DD-4578-9F10-6C7F-AC25E0717272}"/>
                </a:ext>
              </a:extLst>
            </p:cNvPr>
            <p:cNvGrpSpPr/>
            <p:nvPr/>
          </p:nvGrpSpPr>
          <p:grpSpPr>
            <a:xfrm>
              <a:off x="5334793" y="2893194"/>
              <a:ext cx="1800200" cy="1752375"/>
              <a:chOff x="170756" y="3563751"/>
              <a:chExt cx="2410708" cy="2285668"/>
            </a:xfrm>
          </p:grpSpPr>
          <p:cxnSp>
            <p:nvCxnSpPr>
              <p:cNvPr id="6150" name="直线连接符 6149">
                <a:extLst>
                  <a:ext uri="{FF2B5EF4-FFF2-40B4-BE49-F238E27FC236}">
                    <a16:creationId xmlns:a16="http://schemas.microsoft.com/office/drawing/2014/main" id="{EBEB20C6-063F-DD52-6D45-E9A3F7B1C09A}"/>
                  </a:ext>
                </a:extLst>
              </p:cNvPr>
              <p:cNvCxnSpPr>
                <a:cxnSpLocks/>
                <a:stCxn id="6178" idx="5"/>
                <a:endCxn id="6172" idx="1"/>
              </p:cNvCxnSpPr>
              <p:nvPr/>
            </p:nvCxnSpPr>
            <p:spPr>
              <a:xfrm>
                <a:off x="948847" y="3996103"/>
                <a:ext cx="786275" cy="530792"/>
              </a:xfrm>
              <a:prstGeom prst="line">
                <a:avLst/>
              </a:prstGeom>
              <a:ln w="25400" cap="rnd">
                <a:solidFill>
                  <a:srgbClr val="FFC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1" name="直线连接符 6150">
                <a:extLst>
                  <a:ext uri="{FF2B5EF4-FFF2-40B4-BE49-F238E27FC236}">
                    <a16:creationId xmlns:a16="http://schemas.microsoft.com/office/drawing/2014/main" id="{3602B938-B40F-1748-ED07-E2DA773AD799}"/>
                  </a:ext>
                </a:extLst>
              </p:cNvPr>
              <p:cNvCxnSpPr>
                <a:cxnSpLocks/>
                <a:stCxn id="6172" idx="0"/>
                <a:endCxn id="6168" idx="4"/>
              </p:cNvCxnSpPr>
              <p:nvPr/>
            </p:nvCxnSpPr>
            <p:spPr>
              <a:xfrm flipV="1">
                <a:off x="1862401" y="3923748"/>
                <a:ext cx="539063" cy="550437"/>
              </a:xfrm>
              <a:prstGeom prst="line">
                <a:avLst/>
              </a:prstGeom>
              <a:ln w="25400" cap="rnd">
                <a:solidFill>
                  <a:srgbClr val="7030A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2" name="直线连接符 6151">
                <a:extLst>
                  <a:ext uri="{FF2B5EF4-FFF2-40B4-BE49-F238E27FC236}">
                    <a16:creationId xmlns:a16="http://schemas.microsoft.com/office/drawing/2014/main" id="{6B393FDB-9C19-E502-175F-2D47807C103C}"/>
                  </a:ext>
                </a:extLst>
              </p:cNvPr>
              <p:cNvCxnSpPr>
                <a:cxnSpLocks/>
                <a:stCxn id="6172" idx="2"/>
                <a:endCxn id="6174" idx="6"/>
              </p:cNvCxnSpPr>
              <p:nvPr/>
            </p:nvCxnSpPr>
            <p:spPr>
              <a:xfrm flipH="1">
                <a:off x="793230" y="4654174"/>
                <a:ext cx="889171" cy="60092"/>
              </a:xfrm>
              <a:prstGeom prst="line">
                <a:avLst/>
              </a:prstGeom>
              <a:ln w="25400" cap="rnd"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3" name="直线连接符 6152">
                <a:extLst>
                  <a:ext uri="{FF2B5EF4-FFF2-40B4-BE49-F238E27FC236}">
                    <a16:creationId xmlns:a16="http://schemas.microsoft.com/office/drawing/2014/main" id="{F64B53C8-345F-9488-EA1F-C12DD7F6E844}"/>
                  </a:ext>
                </a:extLst>
              </p:cNvPr>
              <p:cNvCxnSpPr>
                <a:cxnSpLocks/>
                <a:stCxn id="6174" idx="5"/>
                <a:endCxn id="6170" idx="1"/>
              </p:cNvCxnSpPr>
              <p:nvPr/>
            </p:nvCxnSpPr>
            <p:spPr>
              <a:xfrm>
                <a:off x="740509" y="4841544"/>
                <a:ext cx="387449" cy="403621"/>
              </a:xfrm>
              <a:prstGeom prst="line">
                <a:avLst/>
              </a:prstGeom>
              <a:ln w="25400" cap="rnd">
                <a:solidFill>
                  <a:srgbClr val="64ACDE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4" name="直线连接符 6153">
                <a:extLst>
                  <a:ext uri="{FF2B5EF4-FFF2-40B4-BE49-F238E27FC236}">
                    <a16:creationId xmlns:a16="http://schemas.microsoft.com/office/drawing/2014/main" id="{63C882CD-B166-4762-3C48-6ADDF8813891}"/>
                  </a:ext>
                </a:extLst>
              </p:cNvPr>
              <p:cNvCxnSpPr>
                <a:cxnSpLocks/>
                <a:stCxn id="6174" idx="4"/>
                <a:endCxn id="6176" idx="0"/>
              </p:cNvCxnSpPr>
              <p:nvPr/>
            </p:nvCxnSpPr>
            <p:spPr>
              <a:xfrm flipH="1">
                <a:off x="350756" y="4894278"/>
                <a:ext cx="262474" cy="568183"/>
              </a:xfrm>
              <a:prstGeom prst="line">
                <a:avLst/>
              </a:prstGeom>
              <a:ln w="25400" cap="rnd">
                <a:solidFill>
                  <a:srgbClr val="33DC6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5" name="直线连接符 6154">
                <a:extLst>
                  <a:ext uri="{FF2B5EF4-FFF2-40B4-BE49-F238E27FC236}">
                    <a16:creationId xmlns:a16="http://schemas.microsoft.com/office/drawing/2014/main" id="{9A756F8B-467B-55BF-36B4-A4D6F8119972}"/>
                  </a:ext>
                </a:extLst>
              </p:cNvPr>
              <p:cNvCxnSpPr>
                <a:cxnSpLocks/>
                <a:stCxn id="6178" idx="4"/>
                <a:endCxn id="6174" idx="0"/>
              </p:cNvCxnSpPr>
              <p:nvPr/>
            </p:nvCxnSpPr>
            <p:spPr>
              <a:xfrm flipH="1">
                <a:off x="613229" y="4048824"/>
                <a:ext cx="208339" cy="485449"/>
              </a:xfrm>
              <a:prstGeom prst="line">
                <a:avLst/>
              </a:prstGeom>
              <a:ln w="2540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56" name="文本框 6155">
                    <a:extLst>
                      <a:ext uri="{FF2B5EF4-FFF2-40B4-BE49-F238E27FC236}">
                        <a16:creationId xmlns:a16="http://schemas.microsoft.com/office/drawing/2014/main" id="{7EA76762-4033-A877-2F5B-0D2B96BDB21D}"/>
                      </a:ext>
                    </a:extLst>
                  </p:cNvPr>
                  <p:cNvSpPr txBox="1"/>
                  <p:nvPr/>
                </p:nvSpPr>
                <p:spPr>
                  <a:xfrm rot="2393053">
                    <a:off x="1235018" y="3956268"/>
                    <a:ext cx="307264" cy="2431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156" name="文本框 6155">
                    <a:extLst>
                      <a:ext uri="{FF2B5EF4-FFF2-40B4-BE49-F238E27FC236}">
                        <a16:creationId xmlns:a16="http://schemas.microsoft.com/office/drawing/2014/main" id="{7EA76762-4033-A877-2F5B-0D2B96BDB2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393053">
                    <a:off x="1235018" y="3956268"/>
                    <a:ext cx="307264" cy="2431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2000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57" name="文本框 6156">
                    <a:extLst>
                      <a:ext uri="{FF2B5EF4-FFF2-40B4-BE49-F238E27FC236}">
                        <a16:creationId xmlns:a16="http://schemas.microsoft.com/office/drawing/2014/main" id="{51693446-A07B-2595-374B-00B6B14693EC}"/>
                      </a:ext>
                    </a:extLst>
                  </p:cNvPr>
                  <p:cNvSpPr txBox="1"/>
                  <p:nvPr/>
                </p:nvSpPr>
                <p:spPr>
                  <a:xfrm rot="18801071">
                    <a:off x="1662065" y="3947214"/>
                    <a:ext cx="655371" cy="2366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kumimoji="1" lang="en-US" altLang="zh-CN" sz="1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157" name="文本框 6156">
                    <a:extLst>
                      <a:ext uri="{FF2B5EF4-FFF2-40B4-BE49-F238E27FC236}">
                        <a16:creationId xmlns:a16="http://schemas.microsoft.com/office/drawing/2014/main" id="{51693446-A07B-2595-374B-00B6B14693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801071">
                    <a:off x="1662065" y="3947214"/>
                    <a:ext cx="655371" cy="23665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5128" b="-512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58" name="文本框 6157">
                    <a:extLst>
                      <a:ext uri="{FF2B5EF4-FFF2-40B4-BE49-F238E27FC236}">
                        <a16:creationId xmlns:a16="http://schemas.microsoft.com/office/drawing/2014/main" id="{76BE5B48-5897-519A-1EB2-C3BA17B50C82}"/>
                      </a:ext>
                    </a:extLst>
                  </p:cNvPr>
                  <p:cNvSpPr txBox="1"/>
                  <p:nvPr/>
                </p:nvSpPr>
                <p:spPr>
                  <a:xfrm rot="6793763">
                    <a:off x="71447" y="5124413"/>
                    <a:ext cx="1213362" cy="2366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158" name="文本框 6157">
                    <a:extLst>
                      <a:ext uri="{FF2B5EF4-FFF2-40B4-BE49-F238E27FC236}">
                        <a16:creationId xmlns:a16="http://schemas.microsoft.com/office/drawing/2014/main" id="{76BE5B48-5897-519A-1EB2-C3BA17B50C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6793763">
                    <a:off x="71447" y="5124413"/>
                    <a:ext cx="1213362" cy="23665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59" name="文本框 6158">
                    <a:extLst>
                      <a:ext uri="{FF2B5EF4-FFF2-40B4-BE49-F238E27FC236}">
                        <a16:creationId xmlns:a16="http://schemas.microsoft.com/office/drawing/2014/main" id="{69225108-F623-1799-CB17-3C7CF078FA23}"/>
                      </a:ext>
                    </a:extLst>
                  </p:cNvPr>
                  <p:cNvSpPr txBox="1"/>
                  <p:nvPr/>
                </p:nvSpPr>
                <p:spPr>
                  <a:xfrm rot="2408442">
                    <a:off x="771650" y="4824296"/>
                    <a:ext cx="627649" cy="2431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159" name="文本框 6158">
                    <a:extLst>
                      <a:ext uri="{FF2B5EF4-FFF2-40B4-BE49-F238E27FC236}">
                        <a16:creationId xmlns:a16="http://schemas.microsoft.com/office/drawing/2014/main" id="{69225108-F623-1799-CB17-3C7CF078FA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408442">
                    <a:off x="771650" y="4824296"/>
                    <a:ext cx="627649" cy="2431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60" name="文本框 6159">
                    <a:extLst>
                      <a:ext uri="{FF2B5EF4-FFF2-40B4-BE49-F238E27FC236}">
                        <a16:creationId xmlns:a16="http://schemas.microsoft.com/office/drawing/2014/main" id="{80B522C0-CF30-95F6-7617-C704E0FCADBF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210" y="4312918"/>
                    <a:ext cx="313804" cy="2431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160" name="文本框 6159">
                    <a:extLst>
                      <a:ext uri="{FF2B5EF4-FFF2-40B4-BE49-F238E27FC236}">
                        <a16:creationId xmlns:a16="http://schemas.microsoft.com/office/drawing/2014/main" id="{80B522C0-CF30-95F6-7617-C704E0FCA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210" y="4312918"/>
                    <a:ext cx="313804" cy="2431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5263" b="-31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161" name="组合 6160">
                <a:extLst>
                  <a:ext uri="{FF2B5EF4-FFF2-40B4-BE49-F238E27FC236}">
                    <a16:creationId xmlns:a16="http://schemas.microsoft.com/office/drawing/2014/main" id="{A89EF399-707F-B0E1-60C4-DC3F005FED42}"/>
                  </a:ext>
                </a:extLst>
              </p:cNvPr>
              <p:cNvGrpSpPr/>
              <p:nvPr/>
            </p:nvGrpSpPr>
            <p:grpSpPr>
              <a:xfrm>
                <a:off x="641568" y="3688844"/>
                <a:ext cx="360000" cy="360000"/>
                <a:chOff x="3817631" y="3947579"/>
                <a:chExt cx="267550" cy="266573"/>
              </a:xfrm>
            </p:grpSpPr>
            <p:sp>
              <p:nvSpPr>
                <p:cNvPr id="6178" name="椭圆 6177">
                  <a:extLst>
                    <a:ext uri="{FF2B5EF4-FFF2-40B4-BE49-F238E27FC236}">
                      <a16:creationId xmlns:a16="http://schemas.microsoft.com/office/drawing/2014/main" id="{DC0BD8EC-3033-ABA6-190E-18B308993151}"/>
                    </a:ext>
                  </a:extLst>
                </p:cNvPr>
                <p:cNvSpPr/>
                <p:nvPr/>
              </p:nvSpPr>
              <p:spPr>
                <a:xfrm>
                  <a:off x="3817631" y="3947579"/>
                  <a:ext cx="267550" cy="26657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79" name="文本框 6178">
                      <a:extLst>
                        <a:ext uri="{FF2B5EF4-FFF2-40B4-BE49-F238E27FC236}">
                          <a16:creationId xmlns:a16="http://schemas.microsoft.com/office/drawing/2014/main" id="{F126B6CF-1BD1-656E-3A0E-396E1BA276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9017" y="3969236"/>
                      <a:ext cx="172028" cy="1800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6179" name="文本框 6178">
                      <a:extLst>
                        <a:ext uri="{FF2B5EF4-FFF2-40B4-BE49-F238E27FC236}">
                          <a16:creationId xmlns:a16="http://schemas.microsoft.com/office/drawing/2014/main" id="{F126B6CF-1BD1-656E-3A0E-396E1BA276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017" y="3969236"/>
                      <a:ext cx="172028" cy="180035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26667" r="-20000" b="-31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62" name="组合 6161">
                <a:extLst>
                  <a:ext uri="{FF2B5EF4-FFF2-40B4-BE49-F238E27FC236}">
                    <a16:creationId xmlns:a16="http://schemas.microsoft.com/office/drawing/2014/main" id="{2BAB66F6-47B2-7829-C93F-F3031FC00367}"/>
                  </a:ext>
                </a:extLst>
              </p:cNvPr>
              <p:cNvGrpSpPr/>
              <p:nvPr/>
            </p:nvGrpSpPr>
            <p:grpSpPr>
              <a:xfrm>
                <a:off x="170756" y="5462464"/>
                <a:ext cx="360000" cy="360000"/>
                <a:chOff x="3817631" y="3947579"/>
                <a:chExt cx="267550" cy="266573"/>
              </a:xfrm>
            </p:grpSpPr>
            <p:sp>
              <p:nvSpPr>
                <p:cNvPr id="6176" name="椭圆 6175">
                  <a:extLst>
                    <a:ext uri="{FF2B5EF4-FFF2-40B4-BE49-F238E27FC236}">
                      <a16:creationId xmlns:a16="http://schemas.microsoft.com/office/drawing/2014/main" id="{E9133423-AC88-3E4C-390D-88172F23B649}"/>
                    </a:ext>
                  </a:extLst>
                </p:cNvPr>
                <p:cNvSpPr/>
                <p:nvPr/>
              </p:nvSpPr>
              <p:spPr>
                <a:xfrm>
                  <a:off x="3817631" y="3947579"/>
                  <a:ext cx="267550" cy="26657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77" name="文本框 6176">
                      <a:extLst>
                        <a:ext uri="{FF2B5EF4-FFF2-40B4-BE49-F238E27FC236}">
                          <a16:creationId xmlns:a16="http://schemas.microsoft.com/office/drawing/2014/main" id="{0C04F3D0-1844-330E-D7C4-4EFFE89511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5431" y="3977304"/>
                      <a:ext cx="172028" cy="1800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6177" name="文本框 6176">
                      <a:extLst>
                        <a:ext uri="{FF2B5EF4-FFF2-40B4-BE49-F238E27FC236}">
                          <a16:creationId xmlns:a16="http://schemas.microsoft.com/office/drawing/2014/main" id="{0C04F3D0-1844-330E-D7C4-4EFFE89511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55431" y="3977304"/>
                      <a:ext cx="172028" cy="180035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20000" r="-20000" b="-31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63" name="组合 6162">
                <a:extLst>
                  <a:ext uri="{FF2B5EF4-FFF2-40B4-BE49-F238E27FC236}">
                    <a16:creationId xmlns:a16="http://schemas.microsoft.com/office/drawing/2014/main" id="{0B0084D2-B07F-5C94-114F-D40D27F0FA42}"/>
                  </a:ext>
                </a:extLst>
              </p:cNvPr>
              <p:cNvGrpSpPr/>
              <p:nvPr/>
            </p:nvGrpSpPr>
            <p:grpSpPr>
              <a:xfrm>
                <a:off x="433230" y="4534284"/>
                <a:ext cx="360000" cy="360000"/>
                <a:chOff x="3817631" y="3947579"/>
                <a:chExt cx="267550" cy="266573"/>
              </a:xfrm>
            </p:grpSpPr>
            <p:sp>
              <p:nvSpPr>
                <p:cNvPr id="6174" name="椭圆 6173">
                  <a:extLst>
                    <a:ext uri="{FF2B5EF4-FFF2-40B4-BE49-F238E27FC236}">
                      <a16:creationId xmlns:a16="http://schemas.microsoft.com/office/drawing/2014/main" id="{9B95487D-A264-62DD-DFFD-7BF0C752D3F0}"/>
                    </a:ext>
                  </a:extLst>
                </p:cNvPr>
                <p:cNvSpPr/>
                <p:nvPr/>
              </p:nvSpPr>
              <p:spPr>
                <a:xfrm>
                  <a:off x="3817631" y="3947579"/>
                  <a:ext cx="267550" cy="26657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75" name="文本框 6174">
                      <a:extLst>
                        <a:ext uri="{FF2B5EF4-FFF2-40B4-BE49-F238E27FC236}">
                          <a16:creationId xmlns:a16="http://schemas.microsoft.com/office/drawing/2014/main" id="{1AA817E1-C410-3DE9-FB82-4ADF4A45B4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37557" y="3969129"/>
                      <a:ext cx="172028" cy="1800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6175" name="文本框 6174">
                      <a:extLst>
                        <a:ext uri="{FF2B5EF4-FFF2-40B4-BE49-F238E27FC236}">
                          <a16:creationId xmlns:a16="http://schemas.microsoft.com/office/drawing/2014/main" id="{1AA817E1-C410-3DE9-FB82-4ADF4A45B4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37557" y="3969129"/>
                      <a:ext cx="172028" cy="180035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20000" r="-13333" b="-31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64" name="组合 6163">
                <a:extLst>
                  <a:ext uri="{FF2B5EF4-FFF2-40B4-BE49-F238E27FC236}">
                    <a16:creationId xmlns:a16="http://schemas.microsoft.com/office/drawing/2014/main" id="{4C152430-B7C0-EF6F-9DBB-7FD0D63780D4}"/>
                  </a:ext>
                </a:extLst>
              </p:cNvPr>
              <p:cNvGrpSpPr/>
              <p:nvPr/>
            </p:nvGrpSpPr>
            <p:grpSpPr>
              <a:xfrm>
                <a:off x="1682401" y="4474183"/>
                <a:ext cx="360000" cy="360001"/>
                <a:chOff x="3817631" y="3947579"/>
                <a:chExt cx="267550" cy="266573"/>
              </a:xfrm>
            </p:grpSpPr>
            <p:sp>
              <p:nvSpPr>
                <p:cNvPr id="6172" name="椭圆 6171">
                  <a:extLst>
                    <a:ext uri="{FF2B5EF4-FFF2-40B4-BE49-F238E27FC236}">
                      <a16:creationId xmlns:a16="http://schemas.microsoft.com/office/drawing/2014/main" id="{BA5A18C0-81B5-1074-A400-BC0231D83248}"/>
                    </a:ext>
                  </a:extLst>
                </p:cNvPr>
                <p:cNvSpPr/>
                <p:nvPr/>
              </p:nvSpPr>
              <p:spPr>
                <a:xfrm>
                  <a:off x="3817631" y="3947579"/>
                  <a:ext cx="267550" cy="26657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73" name="文本框 6172">
                      <a:extLst>
                        <a:ext uri="{FF2B5EF4-FFF2-40B4-BE49-F238E27FC236}">
                          <a16:creationId xmlns:a16="http://schemas.microsoft.com/office/drawing/2014/main" id="{911E4DDC-62FD-C058-35F5-D5344DD000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83791" y="3972692"/>
                      <a:ext cx="172028" cy="18003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6173" name="文本框 6172">
                      <a:extLst>
                        <a:ext uri="{FF2B5EF4-FFF2-40B4-BE49-F238E27FC236}">
                          <a16:creationId xmlns:a16="http://schemas.microsoft.com/office/drawing/2014/main" id="{911E4DDC-62FD-C058-35F5-D5344DD000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3791" y="3972692"/>
                      <a:ext cx="172028" cy="18003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28571" r="-21429" b="-31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65" name="组合 6164">
                <a:extLst>
                  <a:ext uri="{FF2B5EF4-FFF2-40B4-BE49-F238E27FC236}">
                    <a16:creationId xmlns:a16="http://schemas.microsoft.com/office/drawing/2014/main" id="{58F5E36E-ED6F-D770-3689-5316192C43B8}"/>
                  </a:ext>
                </a:extLst>
              </p:cNvPr>
              <p:cNvGrpSpPr/>
              <p:nvPr/>
            </p:nvGrpSpPr>
            <p:grpSpPr>
              <a:xfrm>
                <a:off x="1075237" y="5192463"/>
                <a:ext cx="360000" cy="360000"/>
                <a:chOff x="3817631" y="3947579"/>
                <a:chExt cx="267550" cy="266573"/>
              </a:xfrm>
            </p:grpSpPr>
            <p:sp>
              <p:nvSpPr>
                <p:cNvPr id="6170" name="椭圆 6169">
                  <a:extLst>
                    <a:ext uri="{FF2B5EF4-FFF2-40B4-BE49-F238E27FC236}">
                      <a16:creationId xmlns:a16="http://schemas.microsoft.com/office/drawing/2014/main" id="{1C4236B3-1F36-80F6-1610-686D701AC7EF}"/>
                    </a:ext>
                  </a:extLst>
                </p:cNvPr>
                <p:cNvSpPr/>
                <p:nvPr/>
              </p:nvSpPr>
              <p:spPr>
                <a:xfrm>
                  <a:off x="3817631" y="3947579"/>
                  <a:ext cx="267550" cy="26657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71" name="文本框 6170">
                      <a:extLst>
                        <a:ext uri="{FF2B5EF4-FFF2-40B4-BE49-F238E27FC236}">
                          <a16:creationId xmlns:a16="http://schemas.microsoft.com/office/drawing/2014/main" id="{FF36467F-C08E-775A-259B-84A96F58BC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8199" y="3968592"/>
                      <a:ext cx="172028" cy="1800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6171" name="文本框 6170">
                      <a:extLst>
                        <a:ext uri="{FF2B5EF4-FFF2-40B4-BE49-F238E27FC236}">
                          <a16:creationId xmlns:a16="http://schemas.microsoft.com/office/drawing/2014/main" id="{FF36467F-C08E-775A-259B-84A96F58BC3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58199" y="3968592"/>
                      <a:ext cx="172028" cy="18003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l="-28571" r="-28571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66" name="组合 6165">
                <a:extLst>
                  <a:ext uri="{FF2B5EF4-FFF2-40B4-BE49-F238E27FC236}">
                    <a16:creationId xmlns:a16="http://schemas.microsoft.com/office/drawing/2014/main" id="{A0B4C62C-6330-1729-175D-0A9B8081ED69}"/>
                  </a:ext>
                </a:extLst>
              </p:cNvPr>
              <p:cNvGrpSpPr/>
              <p:nvPr/>
            </p:nvGrpSpPr>
            <p:grpSpPr>
              <a:xfrm>
                <a:off x="2221464" y="3563751"/>
                <a:ext cx="360000" cy="360000"/>
                <a:chOff x="3817631" y="3947579"/>
                <a:chExt cx="267550" cy="266573"/>
              </a:xfrm>
            </p:grpSpPr>
            <p:sp>
              <p:nvSpPr>
                <p:cNvPr id="6168" name="椭圆 6167">
                  <a:extLst>
                    <a:ext uri="{FF2B5EF4-FFF2-40B4-BE49-F238E27FC236}">
                      <a16:creationId xmlns:a16="http://schemas.microsoft.com/office/drawing/2014/main" id="{8B60638D-C4DE-6B33-EE14-E265E1AD88C6}"/>
                    </a:ext>
                  </a:extLst>
                </p:cNvPr>
                <p:cNvSpPr/>
                <p:nvPr/>
              </p:nvSpPr>
              <p:spPr>
                <a:xfrm>
                  <a:off x="3817631" y="3947579"/>
                  <a:ext cx="267550" cy="266573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69" name="文本框 6168">
                      <a:extLst>
                        <a:ext uri="{FF2B5EF4-FFF2-40B4-BE49-F238E27FC236}">
                          <a16:creationId xmlns:a16="http://schemas.microsoft.com/office/drawing/2014/main" id="{3CD451E5-684B-CF23-A1E5-D926FA36C4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70186" y="3951379"/>
                      <a:ext cx="172028" cy="1800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6169" name="文本框 6168">
                      <a:extLst>
                        <a:ext uri="{FF2B5EF4-FFF2-40B4-BE49-F238E27FC236}">
                          <a16:creationId xmlns:a16="http://schemas.microsoft.com/office/drawing/2014/main" id="{3CD451E5-684B-CF23-A1E5-D926FA36C4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0186" y="3951379"/>
                      <a:ext cx="172028" cy="180035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20000" r="-20000" b="-31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67" name="文本框 6166">
                    <a:extLst>
                      <a:ext uri="{FF2B5EF4-FFF2-40B4-BE49-F238E27FC236}">
                        <a16:creationId xmlns:a16="http://schemas.microsoft.com/office/drawing/2014/main" id="{0FC2CF77-4CF1-46FA-4D9D-4D2BD43CD26F}"/>
                      </a:ext>
                    </a:extLst>
                  </p:cNvPr>
                  <p:cNvSpPr txBox="1"/>
                  <p:nvPr/>
                </p:nvSpPr>
                <p:spPr>
                  <a:xfrm rot="17821379">
                    <a:off x="398470" y="4097836"/>
                    <a:ext cx="307264" cy="2366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6167" name="文本框 6166">
                    <a:extLst>
                      <a:ext uri="{FF2B5EF4-FFF2-40B4-BE49-F238E27FC236}">
                        <a16:creationId xmlns:a16="http://schemas.microsoft.com/office/drawing/2014/main" id="{0FC2CF77-4CF1-46FA-4D9D-4D2BD43CD2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7821379">
                    <a:off x="398470" y="4097836"/>
                    <a:ext cx="307264" cy="23665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22727" b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81" name="矩形 6180">
              <a:extLst>
                <a:ext uri="{FF2B5EF4-FFF2-40B4-BE49-F238E27FC236}">
                  <a16:creationId xmlns:a16="http://schemas.microsoft.com/office/drawing/2014/main" id="{FB84CBA4-4230-DFD7-CA28-707A0B8CC0D6}"/>
                </a:ext>
              </a:extLst>
            </p:cNvPr>
            <p:cNvSpPr/>
            <p:nvPr/>
          </p:nvSpPr>
          <p:spPr>
            <a:xfrm>
              <a:off x="7192108" y="2820273"/>
              <a:ext cx="72008" cy="37189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5000">
                  <a:schemeClr val="accent1">
                    <a:lumMod val="45000"/>
                    <a:lumOff val="55000"/>
                  </a:schemeClr>
                </a:gs>
                <a:gs pos="69000">
                  <a:srgbClr val="92D05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2" name="矩形 6181">
              <a:extLst>
                <a:ext uri="{FF2B5EF4-FFF2-40B4-BE49-F238E27FC236}">
                  <a16:creationId xmlns:a16="http://schemas.microsoft.com/office/drawing/2014/main" id="{2F8DB5DD-1688-0081-1C93-787BC13DE2E2}"/>
                </a:ext>
              </a:extLst>
            </p:cNvPr>
            <p:cNvSpPr/>
            <p:nvPr/>
          </p:nvSpPr>
          <p:spPr>
            <a:xfrm>
              <a:off x="5537531" y="2876411"/>
              <a:ext cx="72008" cy="37189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5000">
                  <a:srgbClr val="C00000"/>
                </a:gs>
                <a:gs pos="69000">
                  <a:srgbClr val="F610D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3" name="矩形 6182">
              <a:extLst>
                <a:ext uri="{FF2B5EF4-FFF2-40B4-BE49-F238E27FC236}">
                  <a16:creationId xmlns:a16="http://schemas.microsoft.com/office/drawing/2014/main" id="{F933702F-8386-4E8A-E7DF-21307EA61388}"/>
                </a:ext>
              </a:extLst>
            </p:cNvPr>
            <p:cNvSpPr/>
            <p:nvPr/>
          </p:nvSpPr>
          <p:spPr>
            <a:xfrm>
              <a:off x="5384220" y="3573660"/>
              <a:ext cx="72008" cy="37189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5000">
                  <a:schemeClr val="accent2">
                    <a:lumMod val="40000"/>
                    <a:lumOff val="60000"/>
                  </a:schemeClr>
                </a:gs>
                <a:gs pos="69000">
                  <a:srgbClr val="92D050"/>
                </a:gs>
                <a:gs pos="100000">
                  <a:srgbClr val="00B050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4" name="矩形 6183">
              <a:extLst>
                <a:ext uri="{FF2B5EF4-FFF2-40B4-BE49-F238E27FC236}">
                  <a16:creationId xmlns:a16="http://schemas.microsoft.com/office/drawing/2014/main" id="{BA037AF5-F9B7-070A-E691-7185042B289A}"/>
                </a:ext>
              </a:extLst>
            </p:cNvPr>
            <p:cNvSpPr/>
            <p:nvPr/>
          </p:nvSpPr>
          <p:spPr>
            <a:xfrm>
              <a:off x="5188656" y="4338166"/>
              <a:ext cx="72008" cy="371896"/>
            </a:xfrm>
            <a:prstGeom prst="rect">
              <a:avLst/>
            </a:prstGeom>
            <a:gradFill>
              <a:gsLst>
                <a:gs pos="0">
                  <a:srgbClr val="89F11E"/>
                </a:gs>
                <a:gs pos="35000">
                  <a:srgbClr val="FFFF00"/>
                </a:gs>
                <a:gs pos="69000">
                  <a:srgbClr val="92D050"/>
                </a:gs>
                <a:gs pos="100000">
                  <a:srgbClr val="1A6714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5" name="矩形 6184">
              <a:extLst>
                <a:ext uri="{FF2B5EF4-FFF2-40B4-BE49-F238E27FC236}">
                  <a16:creationId xmlns:a16="http://schemas.microsoft.com/office/drawing/2014/main" id="{A4AC1730-92F0-5A73-B08C-9C92B228455E}"/>
                </a:ext>
              </a:extLst>
            </p:cNvPr>
            <p:cNvSpPr/>
            <p:nvPr/>
          </p:nvSpPr>
          <p:spPr>
            <a:xfrm>
              <a:off x="6356051" y="4093948"/>
              <a:ext cx="72008" cy="371896"/>
            </a:xfrm>
            <a:prstGeom prst="rect">
              <a:avLst/>
            </a:prstGeom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35000">
                  <a:schemeClr val="accent4">
                    <a:lumMod val="60000"/>
                    <a:lumOff val="40000"/>
                  </a:schemeClr>
                </a:gs>
                <a:gs pos="69000">
                  <a:schemeClr val="accent6">
                    <a:lumMod val="90000"/>
                    <a:lumOff val="10000"/>
                  </a:schemeClr>
                </a:gs>
                <a:gs pos="100000">
                  <a:schemeClr val="accent6">
                    <a:lumMod val="10000"/>
                    <a:lumOff val="90000"/>
                  </a:schemeClr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6" name="矩形 6185">
              <a:extLst>
                <a:ext uri="{FF2B5EF4-FFF2-40B4-BE49-F238E27FC236}">
                  <a16:creationId xmlns:a16="http://schemas.microsoft.com/office/drawing/2014/main" id="{4D246C0F-CBC6-172A-8B5A-BA9C9690AE7E}"/>
                </a:ext>
              </a:extLst>
            </p:cNvPr>
            <p:cNvSpPr/>
            <p:nvPr/>
          </p:nvSpPr>
          <p:spPr>
            <a:xfrm>
              <a:off x="6815820" y="3557535"/>
              <a:ext cx="72008" cy="371896"/>
            </a:xfrm>
            <a:prstGeom prst="rect">
              <a:avLst/>
            </a:prstGeom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35000">
                  <a:schemeClr val="accent1">
                    <a:lumMod val="50000"/>
                  </a:schemeClr>
                </a:gs>
                <a:gs pos="69000">
                  <a:schemeClr val="tx2">
                    <a:lumMod val="20000"/>
                    <a:lumOff val="80000"/>
                  </a:schemeClr>
                </a:gs>
                <a:gs pos="100000">
                  <a:srgbClr val="7030A0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187" name="文本框 6186">
            <a:extLst>
              <a:ext uri="{FF2B5EF4-FFF2-40B4-BE49-F238E27FC236}">
                <a16:creationId xmlns:a16="http://schemas.microsoft.com/office/drawing/2014/main" id="{EE635431-BF87-DFB6-5A02-0FBCC098BC2E}"/>
              </a:ext>
            </a:extLst>
          </p:cNvPr>
          <p:cNvSpPr txBox="1"/>
          <p:nvPr/>
        </p:nvSpPr>
        <p:spPr>
          <a:xfrm>
            <a:off x="2339752" y="3026489"/>
            <a:ext cx="136447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1200" b="1" dirty="0">
                <a:latin typeface="+mn-lt"/>
                <a:ea typeface="+mn-ea"/>
                <a:cs typeface="+mn-cs"/>
              </a:rPr>
              <a:t>Encoder</a:t>
            </a:r>
            <a:r>
              <a:rPr lang="en-US" altLang="zh-CN" sz="1150" b="1" dirty="0">
                <a:latin typeface="Sommet bold"/>
                <a:ea typeface="+mn-ea"/>
                <a:cs typeface="+mn-cs"/>
              </a:rPr>
              <a:t> Function</a:t>
            </a:r>
            <a:endParaRPr kumimoji="0" lang="zh-CN" altLang="en-US" sz="11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  <p:sp>
        <p:nvSpPr>
          <p:cNvPr id="6189" name="文本框 6188">
            <a:extLst>
              <a:ext uri="{FF2B5EF4-FFF2-40B4-BE49-F238E27FC236}">
                <a16:creationId xmlns:a16="http://schemas.microsoft.com/office/drawing/2014/main" id="{04959C61-32AE-8CBA-9A10-70B4165261E3}"/>
              </a:ext>
            </a:extLst>
          </p:cNvPr>
          <p:cNvSpPr txBox="1"/>
          <p:nvPr/>
        </p:nvSpPr>
        <p:spPr>
          <a:xfrm>
            <a:off x="3707904" y="4371950"/>
            <a:ext cx="23385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1200" dirty="0">
                <a:latin typeface="+mn-lt"/>
                <a:ea typeface="+mn-ea"/>
                <a:cs typeface="+mn-cs"/>
              </a:rPr>
              <a:t>Figure 2: Temporal embeddings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278" name="组合 6277">
            <a:extLst>
              <a:ext uri="{FF2B5EF4-FFF2-40B4-BE49-F238E27FC236}">
                <a16:creationId xmlns:a16="http://schemas.microsoft.com/office/drawing/2014/main" id="{D39C349E-E48D-1B30-2772-93580584AD63}"/>
              </a:ext>
            </a:extLst>
          </p:cNvPr>
          <p:cNvGrpSpPr/>
          <p:nvPr/>
        </p:nvGrpSpPr>
        <p:grpSpPr>
          <a:xfrm>
            <a:off x="6508187" y="2443015"/>
            <a:ext cx="2448449" cy="1802500"/>
            <a:chOff x="6588047" y="2433759"/>
            <a:chExt cx="2448449" cy="1802500"/>
          </a:xfrm>
        </p:grpSpPr>
        <p:pic>
          <p:nvPicPr>
            <p:cNvPr id="6241" name="图片 6240" descr="图标&#10;&#10;描述已自动生成">
              <a:extLst>
                <a:ext uri="{FF2B5EF4-FFF2-40B4-BE49-F238E27FC236}">
                  <a16:creationId xmlns:a16="http://schemas.microsoft.com/office/drawing/2014/main" id="{337E79B6-333B-13E5-B868-173B33271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3017" t="11843" r="19041" b="11586"/>
            <a:stretch/>
          </p:blipFill>
          <p:spPr>
            <a:xfrm>
              <a:off x="6655099" y="3080748"/>
              <a:ext cx="266545" cy="366071"/>
            </a:xfrm>
            <a:prstGeom prst="rect">
              <a:avLst/>
            </a:prstGeom>
          </p:spPr>
        </p:pic>
        <p:grpSp>
          <p:nvGrpSpPr>
            <p:cNvPr id="6242" name="组合 6241">
              <a:extLst>
                <a:ext uri="{FF2B5EF4-FFF2-40B4-BE49-F238E27FC236}">
                  <a16:creationId xmlns:a16="http://schemas.microsoft.com/office/drawing/2014/main" id="{2D282E99-EDAE-7438-829C-34419849515E}"/>
                </a:ext>
              </a:extLst>
            </p:cNvPr>
            <p:cNvGrpSpPr/>
            <p:nvPr/>
          </p:nvGrpSpPr>
          <p:grpSpPr>
            <a:xfrm>
              <a:off x="7212504" y="3464366"/>
              <a:ext cx="416631" cy="105263"/>
              <a:chOff x="6850966" y="2797569"/>
              <a:chExt cx="562708" cy="136800"/>
            </a:xfrm>
          </p:grpSpPr>
          <p:sp>
            <p:nvSpPr>
              <p:cNvPr id="6243" name="矩形 6242">
                <a:extLst>
                  <a:ext uri="{FF2B5EF4-FFF2-40B4-BE49-F238E27FC236}">
                    <a16:creationId xmlns:a16="http://schemas.microsoft.com/office/drawing/2014/main" id="{5BA4B2EC-3CCF-28A9-3196-6AC11B011C0B}"/>
                  </a:ext>
                </a:extLst>
              </p:cNvPr>
              <p:cNvSpPr/>
              <p:nvPr/>
            </p:nvSpPr>
            <p:spPr>
              <a:xfrm>
                <a:off x="6850966" y="2797569"/>
                <a:ext cx="140677" cy="136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6244" name="矩形 6243">
                <a:extLst>
                  <a:ext uri="{FF2B5EF4-FFF2-40B4-BE49-F238E27FC236}">
                    <a16:creationId xmlns:a16="http://schemas.microsoft.com/office/drawing/2014/main" id="{22AA2A57-8574-7387-6B08-AA3AF0DA53B3}"/>
                  </a:ext>
                </a:extLst>
              </p:cNvPr>
              <p:cNvSpPr/>
              <p:nvPr/>
            </p:nvSpPr>
            <p:spPr>
              <a:xfrm>
                <a:off x="6991643" y="2797569"/>
                <a:ext cx="140677" cy="136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30892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6245" name="矩形 6244">
                <a:extLst>
                  <a:ext uri="{FF2B5EF4-FFF2-40B4-BE49-F238E27FC236}">
                    <a16:creationId xmlns:a16="http://schemas.microsoft.com/office/drawing/2014/main" id="{79989B77-CDF6-DBD7-1F94-B7DF2811A02B}"/>
                  </a:ext>
                </a:extLst>
              </p:cNvPr>
              <p:cNvSpPr/>
              <p:nvPr/>
            </p:nvSpPr>
            <p:spPr>
              <a:xfrm>
                <a:off x="7132320" y="2797569"/>
                <a:ext cx="140677" cy="1368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b="1" dirty="0"/>
              </a:p>
            </p:txBody>
          </p:sp>
          <p:sp>
            <p:nvSpPr>
              <p:cNvPr id="6246" name="矩形 6245">
                <a:extLst>
                  <a:ext uri="{FF2B5EF4-FFF2-40B4-BE49-F238E27FC236}">
                    <a16:creationId xmlns:a16="http://schemas.microsoft.com/office/drawing/2014/main" id="{CA0AE227-C65C-EAE2-BEA0-11C96D19B04D}"/>
                  </a:ext>
                </a:extLst>
              </p:cNvPr>
              <p:cNvSpPr/>
              <p:nvPr/>
            </p:nvSpPr>
            <p:spPr>
              <a:xfrm>
                <a:off x="7272997" y="2797569"/>
                <a:ext cx="140677" cy="1368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grpSp>
          <p:nvGrpSpPr>
            <p:cNvPr id="6247" name="组合 6246">
              <a:extLst>
                <a:ext uri="{FF2B5EF4-FFF2-40B4-BE49-F238E27FC236}">
                  <a16:creationId xmlns:a16="http://schemas.microsoft.com/office/drawing/2014/main" id="{81F7EE21-4230-6045-7D56-92FA399709C7}"/>
                </a:ext>
              </a:extLst>
            </p:cNvPr>
            <p:cNvGrpSpPr/>
            <p:nvPr/>
          </p:nvGrpSpPr>
          <p:grpSpPr>
            <a:xfrm>
              <a:off x="7212504" y="2855000"/>
              <a:ext cx="416631" cy="105263"/>
              <a:chOff x="6850966" y="2797569"/>
              <a:chExt cx="562708" cy="136800"/>
            </a:xfrm>
          </p:grpSpPr>
          <p:sp>
            <p:nvSpPr>
              <p:cNvPr id="6248" name="矩形 6247">
                <a:extLst>
                  <a:ext uri="{FF2B5EF4-FFF2-40B4-BE49-F238E27FC236}">
                    <a16:creationId xmlns:a16="http://schemas.microsoft.com/office/drawing/2014/main" id="{4F2D5D8B-7D09-512E-FC5D-4BDCBAFA7DA2}"/>
                  </a:ext>
                </a:extLst>
              </p:cNvPr>
              <p:cNvSpPr/>
              <p:nvPr/>
            </p:nvSpPr>
            <p:spPr>
              <a:xfrm>
                <a:off x="6850966" y="2797569"/>
                <a:ext cx="140677" cy="1368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6249" name="矩形 6248">
                <a:extLst>
                  <a:ext uri="{FF2B5EF4-FFF2-40B4-BE49-F238E27FC236}">
                    <a16:creationId xmlns:a16="http://schemas.microsoft.com/office/drawing/2014/main" id="{825ABD58-29A7-5F01-43B2-9FCAE9DD3AFC}"/>
                  </a:ext>
                </a:extLst>
              </p:cNvPr>
              <p:cNvSpPr/>
              <p:nvPr/>
            </p:nvSpPr>
            <p:spPr>
              <a:xfrm>
                <a:off x="6991643" y="2797569"/>
                <a:ext cx="140677" cy="136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6250" name="矩形 6249">
                <a:extLst>
                  <a:ext uri="{FF2B5EF4-FFF2-40B4-BE49-F238E27FC236}">
                    <a16:creationId xmlns:a16="http://schemas.microsoft.com/office/drawing/2014/main" id="{A4DCD176-BA77-36DD-005E-CAE64E05BB3E}"/>
                  </a:ext>
                </a:extLst>
              </p:cNvPr>
              <p:cNvSpPr/>
              <p:nvPr/>
            </p:nvSpPr>
            <p:spPr>
              <a:xfrm>
                <a:off x="7132320" y="2797569"/>
                <a:ext cx="140677" cy="136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9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b="1" dirty="0"/>
              </a:p>
            </p:txBody>
          </p:sp>
          <p:sp>
            <p:nvSpPr>
              <p:cNvPr id="6251" name="矩形 6250">
                <a:extLst>
                  <a:ext uri="{FF2B5EF4-FFF2-40B4-BE49-F238E27FC236}">
                    <a16:creationId xmlns:a16="http://schemas.microsoft.com/office/drawing/2014/main" id="{B96F13DD-4786-C162-EC0A-D452377BC6EA}"/>
                  </a:ext>
                </a:extLst>
              </p:cNvPr>
              <p:cNvSpPr/>
              <p:nvPr/>
            </p:nvSpPr>
            <p:spPr>
              <a:xfrm>
                <a:off x="7272997" y="2797569"/>
                <a:ext cx="140677" cy="136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/>
              </a:p>
            </p:txBody>
          </p:sp>
        </p:grpSp>
        <p:grpSp>
          <p:nvGrpSpPr>
            <p:cNvPr id="6252" name="组合 6251">
              <a:extLst>
                <a:ext uri="{FF2B5EF4-FFF2-40B4-BE49-F238E27FC236}">
                  <a16:creationId xmlns:a16="http://schemas.microsoft.com/office/drawing/2014/main" id="{F04EB856-DC99-E1CA-25D9-31D3E127B775}"/>
                </a:ext>
              </a:extLst>
            </p:cNvPr>
            <p:cNvGrpSpPr/>
            <p:nvPr/>
          </p:nvGrpSpPr>
          <p:grpSpPr>
            <a:xfrm>
              <a:off x="7212504" y="4022585"/>
              <a:ext cx="416631" cy="105263"/>
              <a:chOff x="6850966" y="2797569"/>
              <a:chExt cx="562708" cy="136800"/>
            </a:xfrm>
          </p:grpSpPr>
          <p:sp>
            <p:nvSpPr>
              <p:cNvPr id="6253" name="矩形 6252">
                <a:extLst>
                  <a:ext uri="{FF2B5EF4-FFF2-40B4-BE49-F238E27FC236}">
                    <a16:creationId xmlns:a16="http://schemas.microsoft.com/office/drawing/2014/main" id="{50929735-ED1C-898C-1A80-0B4667D633B9}"/>
                  </a:ext>
                </a:extLst>
              </p:cNvPr>
              <p:cNvSpPr/>
              <p:nvPr/>
            </p:nvSpPr>
            <p:spPr>
              <a:xfrm>
                <a:off x="6850966" y="2797569"/>
                <a:ext cx="140677" cy="1368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6254" name="矩形 6253">
                <a:extLst>
                  <a:ext uri="{FF2B5EF4-FFF2-40B4-BE49-F238E27FC236}">
                    <a16:creationId xmlns:a16="http://schemas.microsoft.com/office/drawing/2014/main" id="{4D6D14B4-6A34-25C3-8C0D-B0EFA2922469}"/>
                  </a:ext>
                </a:extLst>
              </p:cNvPr>
              <p:cNvSpPr/>
              <p:nvPr/>
            </p:nvSpPr>
            <p:spPr>
              <a:xfrm>
                <a:off x="6991643" y="2797569"/>
                <a:ext cx="140677" cy="136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3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6255" name="矩形 6254">
                <a:extLst>
                  <a:ext uri="{FF2B5EF4-FFF2-40B4-BE49-F238E27FC236}">
                    <a16:creationId xmlns:a16="http://schemas.microsoft.com/office/drawing/2014/main" id="{12931E37-2E56-7F42-827A-7CDED60B2BB7}"/>
                  </a:ext>
                </a:extLst>
              </p:cNvPr>
              <p:cNvSpPr/>
              <p:nvPr/>
            </p:nvSpPr>
            <p:spPr>
              <a:xfrm>
                <a:off x="7132320" y="2797569"/>
                <a:ext cx="140677" cy="136800"/>
              </a:xfrm>
              <a:prstGeom prst="rect">
                <a:avLst/>
              </a:prstGeom>
              <a:solidFill>
                <a:schemeClr val="accent6">
                  <a:lumMod val="75000"/>
                  <a:alpha val="676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b="1" dirty="0"/>
              </a:p>
            </p:txBody>
          </p:sp>
          <p:sp>
            <p:nvSpPr>
              <p:cNvPr id="6256" name="矩形 6255">
                <a:extLst>
                  <a:ext uri="{FF2B5EF4-FFF2-40B4-BE49-F238E27FC236}">
                    <a16:creationId xmlns:a16="http://schemas.microsoft.com/office/drawing/2014/main" id="{A76EAA00-FCB7-BF55-B487-9B9C36B1252E}"/>
                  </a:ext>
                </a:extLst>
              </p:cNvPr>
              <p:cNvSpPr/>
              <p:nvPr/>
            </p:nvSpPr>
            <p:spPr>
              <a:xfrm>
                <a:off x="7272997" y="2797569"/>
                <a:ext cx="140677" cy="1368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/>
              </a:p>
            </p:txBody>
          </p:sp>
        </p:grpSp>
        <p:grpSp>
          <p:nvGrpSpPr>
            <p:cNvPr id="6257" name="组合 6256">
              <a:extLst>
                <a:ext uri="{FF2B5EF4-FFF2-40B4-BE49-F238E27FC236}">
                  <a16:creationId xmlns:a16="http://schemas.microsoft.com/office/drawing/2014/main" id="{AFB37694-63EB-0754-F864-881B815CFBEF}"/>
                </a:ext>
              </a:extLst>
            </p:cNvPr>
            <p:cNvGrpSpPr/>
            <p:nvPr/>
          </p:nvGrpSpPr>
          <p:grpSpPr>
            <a:xfrm>
              <a:off x="6588047" y="3494101"/>
              <a:ext cx="416631" cy="127368"/>
              <a:chOff x="6850966" y="2797569"/>
              <a:chExt cx="562708" cy="136800"/>
            </a:xfrm>
          </p:grpSpPr>
          <p:sp>
            <p:nvSpPr>
              <p:cNvPr id="6258" name="矩形 6257">
                <a:extLst>
                  <a:ext uri="{FF2B5EF4-FFF2-40B4-BE49-F238E27FC236}">
                    <a16:creationId xmlns:a16="http://schemas.microsoft.com/office/drawing/2014/main" id="{4F6AFD68-DD38-EC1B-7E8A-A8770390A39F}"/>
                  </a:ext>
                </a:extLst>
              </p:cNvPr>
              <p:cNvSpPr/>
              <p:nvPr/>
            </p:nvSpPr>
            <p:spPr>
              <a:xfrm>
                <a:off x="6850966" y="2797569"/>
                <a:ext cx="140677" cy="136800"/>
              </a:xfrm>
              <a:prstGeom prst="rect">
                <a:avLst/>
              </a:prstGeom>
              <a:solidFill>
                <a:srgbClr val="D1B6E3">
                  <a:alpha val="74576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6259" name="矩形 6258">
                <a:extLst>
                  <a:ext uri="{FF2B5EF4-FFF2-40B4-BE49-F238E27FC236}">
                    <a16:creationId xmlns:a16="http://schemas.microsoft.com/office/drawing/2014/main" id="{F013A31A-7E9C-1E55-265B-7EDEE59EF9A1}"/>
                  </a:ext>
                </a:extLst>
              </p:cNvPr>
              <p:cNvSpPr/>
              <p:nvPr/>
            </p:nvSpPr>
            <p:spPr>
              <a:xfrm>
                <a:off x="6991643" y="2797569"/>
                <a:ext cx="140677" cy="136800"/>
              </a:xfrm>
              <a:prstGeom prst="rect">
                <a:avLst/>
              </a:prstGeom>
              <a:solidFill>
                <a:srgbClr val="FCAAEE">
                  <a:alpha val="11558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6260" name="矩形 6259">
                <a:extLst>
                  <a:ext uri="{FF2B5EF4-FFF2-40B4-BE49-F238E27FC236}">
                    <a16:creationId xmlns:a16="http://schemas.microsoft.com/office/drawing/2014/main" id="{3F8B0FD9-2F66-B308-C02A-0C3178B4C52C}"/>
                  </a:ext>
                </a:extLst>
              </p:cNvPr>
              <p:cNvSpPr/>
              <p:nvPr/>
            </p:nvSpPr>
            <p:spPr>
              <a:xfrm>
                <a:off x="7132320" y="2797569"/>
                <a:ext cx="140677" cy="136800"/>
              </a:xfrm>
              <a:prstGeom prst="rect">
                <a:avLst/>
              </a:prstGeom>
              <a:solidFill>
                <a:srgbClr val="D1B6E3">
                  <a:alpha val="47008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b="1" dirty="0"/>
              </a:p>
            </p:txBody>
          </p:sp>
          <p:sp>
            <p:nvSpPr>
              <p:cNvPr id="6261" name="矩形 6260">
                <a:extLst>
                  <a:ext uri="{FF2B5EF4-FFF2-40B4-BE49-F238E27FC236}">
                    <a16:creationId xmlns:a16="http://schemas.microsoft.com/office/drawing/2014/main" id="{B4D09F84-D028-B40C-8C0D-1B518FA41E60}"/>
                  </a:ext>
                </a:extLst>
              </p:cNvPr>
              <p:cNvSpPr/>
              <p:nvPr/>
            </p:nvSpPr>
            <p:spPr>
              <a:xfrm>
                <a:off x="7272997" y="2797569"/>
                <a:ext cx="140677" cy="136800"/>
              </a:xfrm>
              <a:prstGeom prst="rect">
                <a:avLst/>
              </a:prstGeom>
              <a:solidFill>
                <a:srgbClr val="B4A2C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/>
              </a:p>
            </p:txBody>
          </p:sp>
        </p:grpSp>
        <p:pic>
          <p:nvPicPr>
            <p:cNvPr id="6262" name="图片 6261" descr="图标&#10;&#10;描述已自动生成">
              <a:extLst>
                <a:ext uri="{FF2B5EF4-FFF2-40B4-BE49-F238E27FC236}">
                  <a16:creationId xmlns:a16="http://schemas.microsoft.com/office/drawing/2014/main" id="{F5F21298-E5FE-3D76-C87F-2BDF7A279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248479" y="3687183"/>
              <a:ext cx="319854" cy="332408"/>
            </a:xfrm>
            <a:prstGeom prst="rect">
              <a:avLst/>
            </a:prstGeom>
          </p:spPr>
        </p:pic>
        <p:pic>
          <p:nvPicPr>
            <p:cNvPr id="6263" name="图片 6262" descr="图标&#10;&#10;描述已自动生成">
              <a:extLst>
                <a:ext uri="{FF2B5EF4-FFF2-40B4-BE49-F238E27FC236}">
                  <a16:creationId xmlns:a16="http://schemas.microsoft.com/office/drawing/2014/main" id="{9CCAC627-5E42-3991-DCA3-822380C77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3017" t="11843" r="19041" b="11586"/>
            <a:stretch/>
          </p:blipFill>
          <p:spPr>
            <a:xfrm>
              <a:off x="7928921" y="3152197"/>
              <a:ext cx="266239" cy="365649"/>
            </a:xfrm>
            <a:prstGeom prst="rect">
              <a:avLst/>
            </a:prstGeom>
          </p:spPr>
        </p:pic>
        <p:cxnSp>
          <p:nvCxnSpPr>
            <p:cNvPr id="6264" name="直线连接符 6263">
              <a:extLst>
                <a:ext uri="{FF2B5EF4-FFF2-40B4-BE49-F238E27FC236}">
                  <a16:creationId xmlns:a16="http://schemas.microsoft.com/office/drawing/2014/main" id="{1BF31D57-0CD2-21A4-0927-7916AC9391F1}"/>
                </a:ext>
              </a:extLst>
            </p:cNvPr>
            <p:cNvCxnSpPr>
              <a:cxnSpLocks/>
              <a:stCxn id="6241" idx="3"/>
            </p:cNvCxnSpPr>
            <p:nvPr/>
          </p:nvCxnSpPr>
          <p:spPr>
            <a:xfrm flipV="1">
              <a:off x="6921644" y="2640516"/>
              <a:ext cx="332119" cy="62326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65" name="直线连接符 6264">
              <a:extLst>
                <a:ext uri="{FF2B5EF4-FFF2-40B4-BE49-F238E27FC236}">
                  <a16:creationId xmlns:a16="http://schemas.microsoft.com/office/drawing/2014/main" id="{F2D9E89A-1598-0803-9453-A06B5A4D373A}"/>
                </a:ext>
              </a:extLst>
            </p:cNvPr>
            <p:cNvCxnSpPr>
              <a:cxnSpLocks/>
              <a:stCxn id="6241" idx="3"/>
              <a:endCxn id="6275" idx="1"/>
            </p:cNvCxnSpPr>
            <p:nvPr/>
          </p:nvCxnSpPr>
          <p:spPr>
            <a:xfrm flipV="1">
              <a:off x="6921644" y="3209444"/>
              <a:ext cx="326835" cy="5434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6" name="直线连接符 6265">
              <a:extLst>
                <a:ext uri="{FF2B5EF4-FFF2-40B4-BE49-F238E27FC236}">
                  <a16:creationId xmlns:a16="http://schemas.microsoft.com/office/drawing/2014/main" id="{52F90B3D-437D-5400-08C3-612D7379D277}"/>
                </a:ext>
              </a:extLst>
            </p:cNvPr>
            <p:cNvCxnSpPr>
              <a:stCxn id="6241" idx="3"/>
              <a:endCxn id="6262" idx="1"/>
            </p:cNvCxnSpPr>
            <p:nvPr/>
          </p:nvCxnSpPr>
          <p:spPr>
            <a:xfrm>
              <a:off x="6921644" y="3263784"/>
              <a:ext cx="326835" cy="589604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67" name="文本框 6266">
                  <a:extLst>
                    <a:ext uri="{FF2B5EF4-FFF2-40B4-BE49-F238E27FC236}">
                      <a16:creationId xmlns:a16="http://schemas.microsoft.com/office/drawing/2014/main" id="{85A9F258-BC14-6E5F-C71B-FFA361A8707B}"/>
                    </a:ext>
                  </a:extLst>
                </p:cNvPr>
                <p:cNvSpPr txBox="1"/>
                <p:nvPr/>
              </p:nvSpPr>
              <p:spPr>
                <a:xfrm>
                  <a:off x="6686028" y="3533351"/>
                  <a:ext cx="2083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67" name="文本框 6266">
                  <a:extLst>
                    <a:ext uri="{FF2B5EF4-FFF2-40B4-BE49-F238E27FC236}">
                      <a16:creationId xmlns:a16="http://schemas.microsoft.com/office/drawing/2014/main" id="{85A9F258-BC14-6E5F-C71B-FFA361A87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6028" y="3533351"/>
                  <a:ext cx="208316" cy="307777"/>
                </a:xfrm>
                <a:prstGeom prst="rect">
                  <a:avLst/>
                </a:prstGeom>
                <a:blipFill>
                  <a:blip r:embed="rId29"/>
                  <a:stretch>
                    <a:fillRect r="-411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68" name="文本框 6267">
                  <a:extLst>
                    <a:ext uri="{FF2B5EF4-FFF2-40B4-BE49-F238E27FC236}">
                      <a16:creationId xmlns:a16="http://schemas.microsoft.com/office/drawing/2014/main" id="{7B1F560F-D77B-B9CB-7DB0-FE290A104C17}"/>
                    </a:ext>
                  </a:extLst>
                </p:cNvPr>
                <p:cNvSpPr txBox="1"/>
                <p:nvPr/>
              </p:nvSpPr>
              <p:spPr>
                <a:xfrm>
                  <a:off x="7600921" y="2749317"/>
                  <a:ext cx="2083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68" name="文本框 6267">
                  <a:extLst>
                    <a:ext uri="{FF2B5EF4-FFF2-40B4-BE49-F238E27FC236}">
                      <a16:creationId xmlns:a16="http://schemas.microsoft.com/office/drawing/2014/main" id="{7B1F560F-D77B-B9CB-7DB0-FE290A104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21" y="2749317"/>
                  <a:ext cx="208316" cy="307777"/>
                </a:xfrm>
                <a:prstGeom prst="rect">
                  <a:avLst/>
                </a:prstGeom>
                <a:blipFill>
                  <a:blip r:embed="rId30"/>
                  <a:stretch>
                    <a:fillRect r="-411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69" name="文本框 6268">
                  <a:extLst>
                    <a:ext uri="{FF2B5EF4-FFF2-40B4-BE49-F238E27FC236}">
                      <a16:creationId xmlns:a16="http://schemas.microsoft.com/office/drawing/2014/main" id="{CFCC5B5C-2DD3-864A-1C7C-DE1C98CFCA4C}"/>
                    </a:ext>
                  </a:extLst>
                </p:cNvPr>
                <p:cNvSpPr txBox="1"/>
                <p:nvPr/>
              </p:nvSpPr>
              <p:spPr>
                <a:xfrm>
                  <a:off x="7600921" y="3344367"/>
                  <a:ext cx="2083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69" name="文本框 6268">
                  <a:extLst>
                    <a:ext uri="{FF2B5EF4-FFF2-40B4-BE49-F238E27FC236}">
                      <a16:creationId xmlns:a16="http://schemas.microsoft.com/office/drawing/2014/main" id="{CFCC5B5C-2DD3-864A-1C7C-DE1C98CFC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21" y="3344367"/>
                  <a:ext cx="208316" cy="307777"/>
                </a:xfrm>
                <a:prstGeom prst="rect">
                  <a:avLst/>
                </a:prstGeom>
                <a:blipFill>
                  <a:blip r:embed="rId31"/>
                  <a:stretch>
                    <a:fillRect r="-411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70" name="文本框 6269">
                  <a:extLst>
                    <a:ext uri="{FF2B5EF4-FFF2-40B4-BE49-F238E27FC236}">
                      <a16:creationId xmlns:a16="http://schemas.microsoft.com/office/drawing/2014/main" id="{C59E1CBE-0D5C-8791-6A03-B687ECE5E7A3}"/>
                    </a:ext>
                  </a:extLst>
                </p:cNvPr>
                <p:cNvSpPr txBox="1"/>
                <p:nvPr/>
              </p:nvSpPr>
              <p:spPr>
                <a:xfrm>
                  <a:off x="7600921" y="3928482"/>
                  <a:ext cx="2083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70" name="文本框 6269">
                  <a:extLst>
                    <a:ext uri="{FF2B5EF4-FFF2-40B4-BE49-F238E27FC236}">
                      <a16:creationId xmlns:a16="http://schemas.microsoft.com/office/drawing/2014/main" id="{C59E1CBE-0D5C-8791-6A03-B687ECE5E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21" y="3928482"/>
                  <a:ext cx="208316" cy="307777"/>
                </a:xfrm>
                <a:prstGeom prst="rect">
                  <a:avLst/>
                </a:prstGeom>
                <a:blipFill>
                  <a:blip r:embed="rId32"/>
                  <a:stretch>
                    <a:fillRect r="-411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71" name="直线箭头连接符 6270">
              <a:extLst>
                <a:ext uri="{FF2B5EF4-FFF2-40B4-BE49-F238E27FC236}">
                  <a16:creationId xmlns:a16="http://schemas.microsoft.com/office/drawing/2014/main" id="{30FE47B2-6102-C078-F396-39C871C5AC8F}"/>
                </a:ext>
              </a:extLst>
            </p:cNvPr>
            <p:cNvCxnSpPr>
              <a:cxnSpLocks/>
            </p:cNvCxnSpPr>
            <p:nvPr/>
          </p:nvCxnSpPr>
          <p:spPr>
            <a:xfrm>
              <a:off x="8178056" y="3369485"/>
              <a:ext cx="521481" cy="0"/>
            </a:xfrm>
            <a:prstGeom prst="straightConnector1">
              <a:avLst/>
            </a:prstGeom>
            <a:ln w="38100">
              <a:solidFill>
                <a:srgbClr val="7030A0">
                  <a:alpha val="72533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72" name="文本框 6271">
                  <a:extLst>
                    <a:ext uri="{FF2B5EF4-FFF2-40B4-BE49-F238E27FC236}">
                      <a16:creationId xmlns:a16="http://schemas.microsoft.com/office/drawing/2014/main" id="{97BFDAB7-B9A7-7632-3DC6-114340EF734B}"/>
                    </a:ext>
                  </a:extLst>
                </p:cNvPr>
                <p:cNvSpPr txBox="1"/>
                <p:nvPr/>
              </p:nvSpPr>
              <p:spPr>
                <a:xfrm>
                  <a:off x="8135286" y="3075806"/>
                  <a:ext cx="60696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buy, </a:t>
                  </a:r>
                  <a14:m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a14:m>
                  <a:endParaRPr kumimoji="1"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72" name="文本框 6271">
                  <a:extLst>
                    <a:ext uri="{FF2B5EF4-FFF2-40B4-BE49-F238E27FC236}">
                      <a16:creationId xmlns:a16="http://schemas.microsoft.com/office/drawing/2014/main" id="{97BFDAB7-B9A7-7632-3DC6-114340EF7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5286" y="3075806"/>
                  <a:ext cx="606961" cy="307777"/>
                </a:xfrm>
                <a:prstGeom prst="rect">
                  <a:avLst/>
                </a:prstGeom>
                <a:blipFill>
                  <a:blip r:embed="rId33"/>
                  <a:stretch>
                    <a:fillRect l="-2041" t="-3846" b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73" name="文本框 6272">
              <a:extLst>
                <a:ext uri="{FF2B5EF4-FFF2-40B4-BE49-F238E27FC236}">
                  <a16:creationId xmlns:a16="http://schemas.microsoft.com/office/drawing/2014/main" id="{7DEB38CE-959E-3902-CB7C-35E465A6D099}"/>
                </a:ext>
              </a:extLst>
            </p:cNvPr>
            <p:cNvSpPr txBox="1"/>
            <p:nvPr/>
          </p:nvSpPr>
          <p:spPr>
            <a:xfrm>
              <a:off x="6858745" y="255796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274" name="图片 6273" descr="形状&#10;&#10;低可信度描述已自动生成">
              <a:extLst>
                <a:ext uri="{FF2B5EF4-FFF2-40B4-BE49-F238E27FC236}">
                  <a16:creationId xmlns:a16="http://schemas.microsoft.com/office/drawing/2014/main" id="{92FC3452-9EB5-6A9F-66C3-2C3A99EBB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7248510" y="2433759"/>
              <a:ext cx="319854" cy="332408"/>
            </a:xfrm>
            <a:prstGeom prst="rect">
              <a:avLst/>
            </a:prstGeom>
          </p:spPr>
        </p:pic>
        <p:pic>
          <p:nvPicPr>
            <p:cNvPr id="6275" name="图片 6274" descr="形状&#10;&#10;低可信度描述已自动生成">
              <a:extLst>
                <a:ext uri="{FF2B5EF4-FFF2-40B4-BE49-F238E27FC236}">
                  <a16:creationId xmlns:a16="http://schemas.microsoft.com/office/drawing/2014/main" id="{963FE6CC-0C39-D702-0A5C-3FB5D294C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7248479" y="3043240"/>
              <a:ext cx="319854" cy="332408"/>
            </a:xfrm>
            <a:prstGeom prst="rect">
              <a:avLst/>
            </a:prstGeom>
          </p:spPr>
        </p:pic>
        <p:pic>
          <p:nvPicPr>
            <p:cNvPr id="6276" name="图片 6275" descr="形状&#10;&#10;低可信度描述已自动生成">
              <a:extLst>
                <a:ext uri="{FF2B5EF4-FFF2-40B4-BE49-F238E27FC236}">
                  <a16:creationId xmlns:a16="http://schemas.microsoft.com/office/drawing/2014/main" id="{0C0C5F24-47D9-97A0-AB88-1100B099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716642" y="3168817"/>
              <a:ext cx="319854" cy="332408"/>
            </a:xfrm>
            <a:prstGeom prst="rect">
              <a:avLst/>
            </a:prstGeom>
          </p:spPr>
        </p:pic>
      </p:grpSp>
      <p:sp>
        <p:nvSpPr>
          <p:cNvPr id="6279" name="文本框 6278">
            <a:extLst>
              <a:ext uri="{FF2B5EF4-FFF2-40B4-BE49-F238E27FC236}">
                <a16:creationId xmlns:a16="http://schemas.microsoft.com/office/drawing/2014/main" id="{BEABDF8F-0C6F-CF0B-AD8A-79B40B04082A}"/>
              </a:ext>
            </a:extLst>
          </p:cNvPr>
          <p:cNvSpPr txBox="1"/>
          <p:nvPr/>
        </p:nvSpPr>
        <p:spPr>
          <a:xfrm>
            <a:off x="6680852" y="4371950"/>
            <a:ext cx="209704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altLang="zh-CN" sz="1200" dirty="0">
                <a:latin typeface="+mn-lt"/>
                <a:ea typeface="+mn-ea"/>
                <a:cs typeface="+mn-cs"/>
              </a:rPr>
              <a:t>Figure 3: Downstream tasks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67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Applications</a:t>
            </a:r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3456086"/>
          </a:xfrm>
        </p:spPr>
        <p:txBody>
          <a:bodyPr/>
          <a:lstStyle/>
          <a:p>
            <a:pPr marL="0" indent="0"/>
            <a:r>
              <a:rPr lang="en-US" altLang="en-US" sz="1800" dirty="0">
                <a:cs typeface="ＭＳ Ｐゴシック" charset="-128"/>
              </a:rPr>
              <a:t>📲 </a:t>
            </a:r>
            <a:r>
              <a:rPr lang="en-US" altLang="en-US" sz="1800" b="1" dirty="0">
                <a:cs typeface="ＭＳ Ｐゴシック" charset="-128"/>
              </a:rPr>
              <a:t>Edge-based applications</a:t>
            </a:r>
          </a:p>
          <a:p>
            <a:pPr marL="482600" lvl="2" indent="-285750">
              <a:buFont typeface="Wingdings" pitchFamily="2" charset="2"/>
              <a:buChar char="p"/>
            </a:pPr>
            <a:r>
              <a:rPr lang="en-US" altLang="en-US" sz="1400" dirty="0">
                <a:cs typeface="ＭＳ Ｐゴシック" charset="-128"/>
              </a:rPr>
              <a:t>Product recommendation</a:t>
            </a:r>
          </a:p>
          <a:p>
            <a:pPr marL="482600" lvl="2" indent="-285750">
              <a:buFont typeface="Wingdings" pitchFamily="2" charset="2"/>
              <a:buChar char="p"/>
            </a:pPr>
            <a:r>
              <a:rPr lang="en-US" altLang="en-US" sz="1400" dirty="0">
                <a:cs typeface="ＭＳ Ｐゴシック" charset="-128"/>
              </a:rPr>
              <a:t>Drug discovery</a:t>
            </a:r>
          </a:p>
          <a:p>
            <a:pPr marL="482600" lvl="2" indent="-285750">
              <a:buFont typeface="Wingdings" pitchFamily="2" charset="2"/>
              <a:buChar char="p"/>
            </a:pPr>
            <a:r>
              <a:rPr lang="en-US" altLang="en-US" sz="1400" dirty="0">
                <a:cs typeface="ＭＳ Ｐゴシック" charset="-128"/>
              </a:rPr>
              <a:t>Protein Interaction Prediction</a:t>
            </a:r>
          </a:p>
          <a:p>
            <a:pPr marL="482600" lvl="2" indent="-285750">
              <a:buFont typeface="Wingdings" pitchFamily="2" charset="2"/>
              <a:buChar char="p"/>
            </a:pPr>
            <a:r>
              <a:rPr lang="en-US" altLang="en-US" sz="1400" dirty="0">
                <a:cs typeface="ＭＳ Ｐゴシック" charset="-128"/>
              </a:rPr>
              <a:t>…</a:t>
            </a:r>
            <a:endParaRPr lang="en-US" altLang="en-US" sz="1400" dirty="0"/>
          </a:p>
          <a:p>
            <a:pPr marL="0" indent="0"/>
            <a:r>
              <a:rPr lang="en-US" altLang="en-US" sz="1800" dirty="0">
                <a:cs typeface="ＭＳ Ｐゴシック" charset="-128"/>
              </a:rPr>
              <a:t>📲 </a:t>
            </a:r>
            <a:r>
              <a:rPr lang="en-US" altLang="en-US" sz="1800" b="1" dirty="0"/>
              <a:t>Node-based applications</a:t>
            </a:r>
          </a:p>
          <a:p>
            <a:pPr marL="482600" lvl="2" indent="-285750">
              <a:buFont typeface="Wingdings" pitchFamily="2" charset="2"/>
              <a:buChar char="p"/>
            </a:pPr>
            <a:r>
              <a:rPr lang="en-US" altLang="en-US" sz="1400" dirty="0"/>
              <a:t>Fraud detection</a:t>
            </a:r>
          </a:p>
          <a:p>
            <a:pPr marL="482600" lvl="2" indent="-285750">
              <a:buFont typeface="Wingdings" pitchFamily="2" charset="2"/>
              <a:buChar char="p"/>
            </a:pPr>
            <a:r>
              <a:rPr lang="en-US" altLang="en-US" sz="1400" dirty="0"/>
              <a:t>Abnormal user detection</a:t>
            </a:r>
          </a:p>
          <a:p>
            <a:pPr marL="482600" lvl="2" indent="-285750">
              <a:buFont typeface="Wingdings" pitchFamily="2" charset="2"/>
              <a:buChar char="p"/>
            </a:pPr>
            <a:r>
              <a:rPr lang="en-US" altLang="en-US" sz="1400" dirty="0"/>
              <a:t>Student dropout prediction</a:t>
            </a:r>
          </a:p>
          <a:p>
            <a:pPr marL="482600" lvl="2" indent="-285750">
              <a:buFont typeface="Wingdings" pitchFamily="2" charset="2"/>
              <a:buChar char="p"/>
            </a:pPr>
            <a:r>
              <a:rPr lang="en-US" altLang="en-US" sz="1400" dirty="0"/>
              <a:t>…</a:t>
            </a:r>
          </a:p>
          <a:p>
            <a:pPr marL="196850" lvl="2" indent="0">
              <a:buNone/>
            </a:pPr>
            <a:endParaRPr lang="en-US" altLang="en-US" sz="1400" dirty="0"/>
          </a:p>
          <a:p>
            <a:pPr marL="482600" lvl="2" indent="-285750">
              <a:buFont typeface="Wingdings" pitchFamily="2" charset="2"/>
              <a:buChar char="p"/>
            </a:pPr>
            <a:endParaRPr lang="en-US" altLang="en-US" sz="1800" dirty="0"/>
          </a:p>
          <a:p>
            <a:pPr marL="285750" indent="-285750">
              <a:buFont typeface="Wingdings" pitchFamily="2" charset="2"/>
              <a:buChar char="Ø"/>
            </a:pPr>
            <a:endParaRPr lang="en-US" altLang="en-US" sz="1800" dirty="0">
              <a:cs typeface="ＭＳ Ｐゴシック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1CE1A9-E816-B209-09FF-5431F5E19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28" y="411510"/>
            <a:ext cx="3598168" cy="139901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928B1F1-61EF-689D-C371-A4F716BA284F}"/>
              </a:ext>
            </a:extLst>
          </p:cNvPr>
          <p:cNvGrpSpPr/>
          <p:nvPr/>
        </p:nvGrpSpPr>
        <p:grpSpPr>
          <a:xfrm>
            <a:off x="5365613" y="2355726"/>
            <a:ext cx="3140798" cy="1970077"/>
            <a:chOff x="5295131" y="1753801"/>
            <a:chExt cx="3140798" cy="197007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9E25F64-558B-B3A7-DE55-517965B08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753801"/>
              <a:ext cx="2999833" cy="16631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C63EDEC-60DF-A468-1E96-8E38C064BB2D}"/>
                </a:ext>
              </a:extLst>
            </p:cNvPr>
            <p:cNvSpPr txBox="1"/>
            <p:nvPr/>
          </p:nvSpPr>
          <p:spPr>
            <a:xfrm>
              <a:off x="5295131" y="3477657"/>
              <a:ext cx="2701381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Times New Roman" panose="02020603050405020304" pitchFamily="18" charset="0"/>
                </a:rPr>
                <a:t>*Example: Next protein interaction prediction</a:t>
              </a:r>
              <a:endPara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B4BB6DD-3F45-FE05-4D07-D1CFB5E9ADD2}"/>
              </a:ext>
            </a:extLst>
          </p:cNvPr>
          <p:cNvSpPr txBox="1"/>
          <p:nvPr/>
        </p:nvSpPr>
        <p:spPr>
          <a:xfrm>
            <a:off x="6040575" y="1867514"/>
            <a:ext cx="1790875" cy="26930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1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Figure 1: Drug discovery</a:t>
            </a:r>
            <a:endParaRPr kumimoji="0" lang="zh-CN" altLang="en-US" sz="115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5753C4-2469-C0B2-0DA2-3B2FA5882FA0}"/>
              </a:ext>
            </a:extLst>
          </p:cNvPr>
          <p:cNvSpPr txBox="1"/>
          <p:nvPr/>
        </p:nvSpPr>
        <p:spPr>
          <a:xfrm>
            <a:off x="5958822" y="4315104"/>
            <a:ext cx="1954381" cy="26930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1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Figure 2: Protein prediction</a:t>
            </a:r>
            <a:endParaRPr kumimoji="0" lang="zh-CN" altLang="en-US" sz="115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88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C561EF-866A-8FD3-7296-4FA5DCD1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432" y="1580953"/>
            <a:ext cx="3024336" cy="1304100"/>
          </a:xfrm>
        </p:spPr>
        <p:txBody>
          <a:bodyPr/>
          <a:lstStyle/>
          <a:p>
            <a:r>
              <a:rPr kumimoji="1" lang="en-AU" altLang="zh-CN" dirty="0"/>
              <a:t>Related Work </a:t>
            </a:r>
            <a:br>
              <a:rPr kumimoji="1" lang="en-AU" altLang="zh-CN" dirty="0"/>
            </a:br>
            <a:r>
              <a:rPr kumimoji="1" lang="en-AU" altLang="zh-CN" dirty="0"/>
              <a:t>Observations</a:t>
            </a:r>
            <a:br>
              <a:rPr kumimoji="1" lang="en-AU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33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Related Work</a:t>
            </a:r>
          </a:p>
        </p:txBody>
      </p:sp>
      <p:cxnSp>
        <p:nvCxnSpPr>
          <p:cNvPr id="3" name="直接箭头连接符 76">
            <a:extLst>
              <a:ext uri="{FF2B5EF4-FFF2-40B4-BE49-F238E27FC236}">
                <a16:creationId xmlns:a16="http://schemas.microsoft.com/office/drawing/2014/main" id="{96F4715F-64A1-8319-8796-460C8F992C91}"/>
              </a:ext>
            </a:extLst>
          </p:cNvPr>
          <p:cNvCxnSpPr>
            <a:cxnSpLocks/>
          </p:cNvCxnSpPr>
          <p:nvPr/>
        </p:nvCxnSpPr>
        <p:spPr>
          <a:xfrm flipV="1">
            <a:off x="4041515" y="3063147"/>
            <a:ext cx="4634941" cy="444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EFE0370F-A66A-4622-2CD4-34B5CB22350D}"/>
              </a:ext>
            </a:extLst>
          </p:cNvPr>
          <p:cNvCxnSpPr>
            <a:cxnSpLocks/>
          </p:cNvCxnSpPr>
          <p:nvPr/>
        </p:nvCxnSpPr>
        <p:spPr>
          <a:xfrm>
            <a:off x="1274297" y="2236048"/>
            <a:ext cx="740215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31">
            <a:extLst>
              <a:ext uri="{FF2B5EF4-FFF2-40B4-BE49-F238E27FC236}">
                <a16:creationId xmlns:a16="http://schemas.microsoft.com/office/drawing/2014/main" id="{21170E0E-C3C3-419D-BC1A-4909DECB76E8}"/>
              </a:ext>
            </a:extLst>
          </p:cNvPr>
          <p:cNvCxnSpPr>
            <a:cxnSpLocks/>
          </p:cNvCxnSpPr>
          <p:nvPr/>
        </p:nvCxnSpPr>
        <p:spPr>
          <a:xfrm>
            <a:off x="1619672" y="2655813"/>
            <a:ext cx="705678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32">
            <a:extLst>
              <a:ext uri="{FF2B5EF4-FFF2-40B4-BE49-F238E27FC236}">
                <a16:creationId xmlns:a16="http://schemas.microsoft.com/office/drawing/2014/main" id="{82DBED2E-C667-8F55-9F05-69AF16415DFB}"/>
              </a:ext>
            </a:extLst>
          </p:cNvPr>
          <p:cNvCxnSpPr>
            <a:cxnSpLocks/>
          </p:cNvCxnSpPr>
          <p:nvPr/>
        </p:nvCxnSpPr>
        <p:spPr>
          <a:xfrm>
            <a:off x="3707904" y="1818969"/>
            <a:ext cx="4968552" cy="78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B10E55E-2588-0F81-FA1D-0B28B753A674}"/>
              </a:ext>
            </a:extLst>
          </p:cNvPr>
          <p:cNvSpPr txBox="1"/>
          <p:nvPr/>
        </p:nvSpPr>
        <p:spPr>
          <a:xfrm>
            <a:off x="113205" y="2091661"/>
            <a:ext cx="9304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BD98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zh-CN" altLang="en-US" sz="1400" b="1" dirty="0">
              <a:solidFill>
                <a:srgbClr val="BD98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E3E66B-9CF2-8FF1-9D61-3CEFA91EBCAF}"/>
              </a:ext>
            </a:extLst>
          </p:cNvPr>
          <p:cNvSpPr txBox="1"/>
          <p:nvPr/>
        </p:nvSpPr>
        <p:spPr>
          <a:xfrm>
            <a:off x="113169" y="2385535"/>
            <a:ext cx="107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B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</a:t>
            </a:r>
          </a:p>
          <a:p>
            <a:r>
              <a:rPr lang="en-US" altLang="zh-CN" sz="1400" b="1" dirty="0">
                <a:solidFill>
                  <a:srgbClr val="3B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Passing</a:t>
            </a:r>
            <a:endParaRPr lang="zh-CN" altLang="en-US" sz="1400" b="1" dirty="0">
              <a:solidFill>
                <a:srgbClr val="3B38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002E1E-520D-E6AD-2F6F-DF36CE5040BB}"/>
              </a:ext>
            </a:extLst>
          </p:cNvPr>
          <p:cNvSpPr txBox="1"/>
          <p:nvPr/>
        </p:nvSpPr>
        <p:spPr>
          <a:xfrm>
            <a:off x="123798" y="1508200"/>
            <a:ext cx="1291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Accelerated </a:t>
            </a:r>
          </a:p>
          <a:p>
            <a:r>
              <a:rPr lang="en-US" altLang="zh-CN" sz="1400" b="1" dirty="0">
                <a:solidFill>
                  <a:srgbClr val="2F55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lang="zh-CN" altLang="en-US" sz="1400" b="1" dirty="0">
              <a:solidFill>
                <a:srgbClr val="2F5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CD2539-7E36-6675-141B-784C6BB39504}"/>
              </a:ext>
            </a:extLst>
          </p:cNvPr>
          <p:cNvSpPr txBox="1"/>
          <p:nvPr/>
        </p:nvSpPr>
        <p:spPr>
          <a:xfrm>
            <a:off x="123798" y="2935431"/>
            <a:ext cx="12781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</a:p>
          <a:p>
            <a:r>
              <a:rPr lang="en-US" altLang="zh-CN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Billion-scale</a:t>
            </a:r>
            <a:endParaRPr lang="zh-CN" altLang="en-US" sz="1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A68249-2629-CB60-5DDD-C9104C81F084}"/>
              </a:ext>
            </a:extLst>
          </p:cNvPr>
          <p:cNvSpPr txBox="1"/>
          <p:nvPr/>
        </p:nvSpPr>
        <p:spPr>
          <a:xfrm>
            <a:off x="740811" y="3435846"/>
            <a:ext cx="1150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[1]JODIE,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KDD 2018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08D3C8-90B6-00FE-D656-BBE8E3D12C35}"/>
              </a:ext>
            </a:extLst>
          </p:cNvPr>
          <p:cNvSpPr txBox="1"/>
          <p:nvPr/>
        </p:nvSpPr>
        <p:spPr>
          <a:xfrm>
            <a:off x="1274297" y="987574"/>
            <a:ext cx="1092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DyRep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ICLR 2019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56B0C5-0F68-4E71-CAD6-C666D831DA1C}"/>
              </a:ext>
            </a:extLst>
          </p:cNvPr>
          <p:cNvSpPr txBox="1"/>
          <p:nvPr/>
        </p:nvSpPr>
        <p:spPr>
          <a:xfrm>
            <a:off x="1748422" y="3435846"/>
            <a:ext cx="1108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[3] TGAT, </a:t>
            </a:r>
          </a:p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ICLR 2020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DC29C09-4D2B-2BA6-7ACA-AB98ED7F77FC}"/>
              </a:ext>
            </a:extLst>
          </p:cNvPr>
          <p:cNvSpPr txBox="1"/>
          <p:nvPr/>
        </p:nvSpPr>
        <p:spPr>
          <a:xfrm>
            <a:off x="2280765" y="987574"/>
            <a:ext cx="1139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[4] TGN,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ICML 2020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0F5D97A-7E7A-53CD-2B45-5E8CB1DF365A}"/>
              </a:ext>
            </a:extLst>
          </p:cNvPr>
          <p:cNvSpPr txBox="1"/>
          <p:nvPr/>
        </p:nvSpPr>
        <p:spPr>
          <a:xfrm>
            <a:off x="2742928" y="3435846"/>
            <a:ext cx="1108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[5] CAW, </a:t>
            </a:r>
          </a:p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ICLR 2021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79CC0BD-FE04-5BDD-B49E-61167E5AD12F}"/>
              </a:ext>
            </a:extLst>
          </p:cNvPr>
          <p:cNvSpPr txBox="1"/>
          <p:nvPr/>
        </p:nvSpPr>
        <p:spPr>
          <a:xfrm>
            <a:off x="3275856" y="987574"/>
            <a:ext cx="15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[6]  APAN,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SIGMOD 2021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60D4C96-7F86-D863-AD86-C773CB734770}"/>
              </a:ext>
            </a:extLst>
          </p:cNvPr>
          <p:cNvSpPr txBox="1"/>
          <p:nvPr/>
        </p:nvSpPr>
        <p:spPr>
          <a:xfrm>
            <a:off x="3805275" y="3435846"/>
            <a:ext cx="1165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[7] TGL, </a:t>
            </a:r>
          </a:p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VLDB 2022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F086557-ED78-79A3-BD2E-BF81AA9C2054}"/>
              </a:ext>
            </a:extLst>
          </p:cNvPr>
          <p:cNvSpPr txBox="1"/>
          <p:nvPr/>
        </p:nvSpPr>
        <p:spPr>
          <a:xfrm>
            <a:off x="4582734" y="987574"/>
            <a:ext cx="15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[8]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GraphMixer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ICLR 2023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6F0C0DF-B1D2-0C68-0E40-4FE72FBCBDA3}"/>
              </a:ext>
            </a:extLst>
          </p:cNvPr>
          <p:cNvSpPr txBox="1"/>
          <p:nvPr/>
        </p:nvSpPr>
        <p:spPr>
          <a:xfrm>
            <a:off x="5971878" y="987574"/>
            <a:ext cx="15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[9]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DyGFormer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NIPS 2023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7D10A38-AE1D-FE7D-ECDA-CF09F8C730DF}"/>
              </a:ext>
            </a:extLst>
          </p:cNvPr>
          <p:cNvSpPr txBox="1"/>
          <p:nvPr/>
        </p:nvSpPr>
        <p:spPr>
          <a:xfrm>
            <a:off x="7361021" y="987574"/>
            <a:ext cx="1195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[11] Zebra, </a:t>
            </a:r>
          </a:p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VLDB 2023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4B91158-9CFA-F2DE-E567-8EABA6EF4AB8}"/>
              </a:ext>
            </a:extLst>
          </p:cNvPr>
          <p:cNvSpPr txBox="1"/>
          <p:nvPr/>
        </p:nvSpPr>
        <p:spPr>
          <a:xfrm>
            <a:off x="4914267" y="3435846"/>
            <a:ext cx="1376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[10] Orca, </a:t>
            </a:r>
          </a:p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SIGMOD 2023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9E832A1-19E6-FD2D-3476-E21490E09981}"/>
              </a:ext>
            </a:extLst>
          </p:cNvPr>
          <p:cNvSpPr txBox="1"/>
          <p:nvPr/>
        </p:nvSpPr>
        <p:spPr>
          <a:xfrm>
            <a:off x="7452320" y="3435846"/>
            <a:ext cx="1376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[13] Our work, </a:t>
            </a:r>
          </a:p>
          <a:p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ICDE2024</a:t>
            </a:r>
            <a:endParaRPr lang="zh-CN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1CA268E2-1D78-ADEB-2328-ADB8BAFE0AED}"/>
              </a:ext>
            </a:extLst>
          </p:cNvPr>
          <p:cNvCxnSpPr>
            <a:cxnSpLocks/>
            <a:endCxn id="6159" idx="0"/>
          </p:cNvCxnSpPr>
          <p:nvPr/>
        </p:nvCxnSpPr>
        <p:spPr>
          <a:xfrm flipH="1">
            <a:off x="1831447" y="1508813"/>
            <a:ext cx="16591" cy="1111669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6334DFC3-48DB-AF35-61D0-36D0A2967C29}"/>
              </a:ext>
            </a:extLst>
          </p:cNvPr>
          <p:cNvCxnSpPr/>
          <p:nvPr/>
        </p:nvCxnSpPr>
        <p:spPr>
          <a:xfrm>
            <a:off x="1331640" y="2236048"/>
            <a:ext cx="0" cy="100716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BE982C47-EB8C-1A8D-AA0A-1BF025A6C5AF}"/>
              </a:ext>
            </a:extLst>
          </p:cNvPr>
          <p:cNvCxnSpPr>
            <a:cxnSpLocks/>
          </p:cNvCxnSpPr>
          <p:nvPr/>
        </p:nvCxnSpPr>
        <p:spPr>
          <a:xfrm flipH="1">
            <a:off x="2835448" y="1638923"/>
            <a:ext cx="8360" cy="101688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0DD981C1-6CA5-F1E1-8E68-F4C8B45442D3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2302916" y="2736462"/>
            <a:ext cx="0" cy="69938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6909F65B-B035-4713-468D-9739E613BC6A}"/>
              </a:ext>
            </a:extLst>
          </p:cNvPr>
          <p:cNvCxnSpPr/>
          <p:nvPr/>
        </p:nvCxnSpPr>
        <p:spPr>
          <a:xfrm flipV="1">
            <a:off x="3203848" y="2655812"/>
            <a:ext cx="0" cy="70802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9F9CBF79-7DD1-909D-72FA-974C2230CB4A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044519" y="1510794"/>
            <a:ext cx="3971" cy="10168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453FD466-78CA-7BCE-0AA7-7BEA2993E352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351008" y="1510794"/>
            <a:ext cx="4360" cy="101688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FAD92C5E-18F0-AC29-E038-20529793AC88}"/>
              </a:ext>
            </a:extLst>
          </p:cNvPr>
          <p:cNvSpPr txBox="1"/>
          <p:nvPr/>
        </p:nvSpPr>
        <p:spPr>
          <a:xfrm>
            <a:off x="6155300" y="3435846"/>
            <a:ext cx="14241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[12] Decoupled TGNN, </a:t>
            </a:r>
          </a:p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VLDB 2023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58517DAD-5980-30C6-96AF-1E8CA76E206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5602480" y="1907443"/>
            <a:ext cx="0" cy="152840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AE14F16E-BA59-95F6-E2FE-E88E01EEC59D}"/>
              </a:ext>
            </a:extLst>
          </p:cNvPr>
          <p:cNvCxnSpPr>
            <a:cxnSpLocks/>
          </p:cNvCxnSpPr>
          <p:nvPr/>
        </p:nvCxnSpPr>
        <p:spPr>
          <a:xfrm>
            <a:off x="6516216" y="1635646"/>
            <a:ext cx="0" cy="102016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4" name="直线连接符 6143">
            <a:extLst>
              <a:ext uri="{FF2B5EF4-FFF2-40B4-BE49-F238E27FC236}">
                <a16:creationId xmlns:a16="http://schemas.microsoft.com/office/drawing/2014/main" id="{8FB309E8-500F-C071-EE13-1C090551418A}"/>
              </a:ext>
            </a:extLst>
          </p:cNvPr>
          <p:cNvCxnSpPr>
            <a:stCxn id="29" idx="2"/>
          </p:cNvCxnSpPr>
          <p:nvPr/>
        </p:nvCxnSpPr>
        <p:spPr>
          <a:xfrm flipH="1">
            <a:off x="7956376" y="1510794"/>
            <a:ext cx="2541" cy="100483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8" name="直线连接符 6147">
            <a:extLst>
              <a:ext uri="{FF2B5EF4-FFF2-40B4-BE49-F238E27FC236}">
                <a16:creationId xmlns:a16="http://schemas.microsoft.com/office/drawing/2014/main" id="{85A0EAEC-CEF1-86C5-7C80-92160C76DD0A}"/>
              </a:ext>
            </a:extLst>
          </p:cNvPr>
          <p:cNvCxnSpPr>
            <a:stCxn id="26" idx="0"/>
          </p:cNvCxnSpPr>
          <p:nvPr/>
        </p:nvCxnSpPr>
        <p:spPr>
          <a:xfrm flipV="1">
            <a:off x="4388141" y="1907443"/>
            <a:ext cx="9657" cy="152840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0" name="直线连接符 6149">
            <a:extLst>
              <a:ext uri="{FF2B5EF4-FFF2-40B4-BE49-F238E27FC236}">
                <a16:creationId xmlns:a16="http://schemas.microsoft.com/office/drawing/2014/main" id="{4B66BBF2-0E07-01E2-DC2D-CE3520919EC1}"/>
              </a:ext>
            </a:extLst>
          </p:cNvPr>
          <p:cNvCxnSpPr>
            <a:cxnSpLocks/>
            <a:stCxn id="51" idx="0"/>
            <a:endCxn id="6173" idx="4"/>
          </p:cNvCxnSpPr>
          <p:nvPr/>
        </p:nvCxnSpPr>
        <p:spPr>
          <a:xfrm flipV="1">
            <a:off x="6867389" y="2706750"/>
            <a:ext cx="1037" cy="72909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3" name="直线连接符 6152">
            <a:extLst>
              <a:ext uri="{FF2B5EF4-FFF2-40B4-BE49-F238E27FC236}">
                <a16:creationId xmlns:a16="http://schemas.microsoft.com/office/drawing/2014/main" id="{913140B5-C8C0-9AAA-0173-F168C659C37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8140532" y="2312380"/>
            <a:ext cx="0" cy="112346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9" name="椭圆 6158">
            <a:extLst>
              <a:ext uri="{FF2B5EF4-FFF2-40B4-BE49-F238E27FC236}">
                <a16:creationId xmlns:a16="http://schemas.microsoft.com/office/drawing/2014/main" id="{1FE3BE4B-3227-5F8E-1AB8-1D19168EE6CE}"/>
              </a:ext>
            </a:extLst>
          </p:cNvPr>
          <p:cNvSpPr/>
          <p:nvPr/>
        </p:nvSpPr>
        <p:spPr>
          <a:xfrm>
            <a:off x="1786447" y="2620482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60" name="椭圆 6159">
            <a:extLst>
              <a:ext uri="{FF2B5EF4-FFF2-40B4-BE49-F238E27FC236}">
                <a16:creationId xmlns:a16="http://schemas.microsoft.com/office/drawing/2014/main" id="{AAA36D0D-3E79-68A7-CB5A-4EAF1104F05C}"/>
              </a:ext>
            </a:extLst>
          </p:cNvPr>
          <p:cNvSpPr/>
          <p:nvPr/>
        </p:nvSpPr>
        <p:spPr>
          <a:xfrm>
            <a:off x="2259745" y="2624195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61" name="椭圆 6160">
            <a:extLst>
              <a:ext uri="{FF2B5EF4-FFF2-40B4-BE49-F238E27FC236}">
                <a16:creationId xmlns:a16="http://schemas.microsoft.com/office/drawing/2014/main" id="{C697A4A8-97D4-5B8C-5C19-75C94F412C74}"/>
              </a:ext>
            </a:extLst>
          </p:cNvPr>
          <p:cNvSpPr/>
          <p:nvPr/>
        </p:nvSpPr>
        <p:spPr>
          <a:xfrm>
            <a:off x="1788863" y="2199032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62" name="椭圆 6161">
            <a:extLst>
              <a:ext uri="{FF2B5EF4-FFF2-40B4-BE49-F238E27FC236}">
                <a16:creationId xmlns:a16="http://schemas.microsoft.com/office/drawing/2014/main" id="{8E384EED-83BD-7CA3-465F-EEA0F003708F}"/>
              </a:ext>
            </a:extLst>
          </p:cNvPr>
          <p:cNvSpPr/>
          <p:nvPr/>
        </p:nvSpPr>
        <p:spPr>
          <a:xfrm>
            <a:off x="5558646" y="1774549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63" name="椭圆 6162">
            <a:extLst>
              <a:ext uri="{FF2B5EF4-FFF2-40B4-BE49-F238E27FC236}">
                <a16:creationId xmlns:a16="http://schemas.microsoft.com/office/drawing/2014/main" id="{124532B0-B04B-5421-92D5-AE602899F7D4}"/>
              </a:ext>
            </a:extLst>
          </p:cNvPr>
          <p:cNvSpPr/>
          <p:nvPr/>
        </p:nvSpPr>
        <p:spPr>
          <a:xfrm>
            <a:off x="6474771" y="2607548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64" name="椭圆 6163">
            <a:extLst>
              <a:ext uri="{FF2B5EF4-FFF2-40B4-BE49-F238E27FC236}">
                <a16:creationId xmlns:a16="http://schemas.microsoft.com/office/drawing/2014/main" id="{2F79A549-8CBB-BCBC-C366-7828A72377B3}"/>
              </a:ext>
            </a:extLst>
          </p:cNvPr>
          <p:cNvSpPr/>
          <p:nvPr/>
        </p:nvSpPr>
        <p:spPr>
          <a:xfrm>
            <a:off x="5322798" y="2616750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65" name="椭圆 6164">
            <a:extLst>
              <a:ext uri="{FF2B5EF4-FFF2-40B4-BE49-F238E27FC236}">
                <a16:creationId xmlns:a16="http://schemas.microsoft.com/office/drawing/2014/main" id="{92255DC4-1623-AD5A-35F0-7A6C40774E5F}"/>
              </a:ext>
            </a:extLst>
          </p:cNvPr>
          <p:cNvSpPr/>
          <p:nvPr/>
        </p:nvSpPr>
        <p:spPr>
          <a:xfrm>
            <a:off x="4363531" y="3022595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66" name="椭圆 6165">
            <a:extLst>
              <a:ext uri="{FF2B5EF4-FFF2-40B4-BE49-F238E27FC236}">
                <a16:creationId xmlns:a16="http://schemas.microsoft.com/office/drawing/2014/main" id="{9027B113-B3ED-E31A-57B4-65C5C4C49D6C}"/>
              </a:ext>
            </a:extLst>
          </p:cNvPr>
          <p:cNvSpPr/>
          <p:nvPr/>
        </p:nvSpPr>
        <p:spPr>
          <a:xfrm>
            <a:off x="1259632" y="2193718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67" name="椭圆 6166">
            <a:extLst>
              <a:ext uri="{FF2B5EF4-FFF2-40B4-BE49-F238E27FC236}">
                <a16:creationId xmlns:a16="http://schemas.microsoft.com/office/drawing/2014/main" id="{A54D3570-5BA6-B087-E581-C792D8045C0A}"/>
              </a:ext>
            </a:extLst>
          </p:cNvPr>
          <p:cNvSpPr/>
          <p:nvPr/>
        </p:nvSpPr>
        <p:spPr>
          <a:xfrm>
            <a:off x="4362259" y="1777313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68" name="椭圆 6167">
            <a:extLst>
              <a:ext uri="{FF2B5EF4-FFF2-40B4-BE49-F238E27FC236}">
                <a16:creationId xmlns:a16="http://schemas.microsoft.com/office/drawing/2014/main" id="{B72A3B35-B93F-6A6D-40F3-749CC90579DF}"/>
              </a:ext>
            </a:extLst>
          </p:cNvPr>
          <p:cNvSpPr/>
          <p:nvPr/>
        </p:nvSpPr>
        <p:spPr>
          <a:xfrm>
            <a:off x="4004656" y="2607548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69" name="椭圆 6168">
            <a:extLst>
              <a:ext uri="{FF2B5EF4-FFF2-40B4-BE49-F238E27FC236}">
                <a16:creationId xmlns:a16="http://schemas.microsoft.com/office/drawing/2014/main" id="{42A229B1-A53A-9C67-00B0-CF736A3C7BA3}"/>
              </a:ext>
            </a:extLst>
          </p:cNvPr>
          <p:cNvSpPr/>
          <p:nvPr/>
        </p:nvSpPr>
        <p:spPr>
          <a:xfrm>
            <a:off x="3996515" y="1786139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70" name="椭圆 6169">
            <a:extLst>
              <a:ext uri="{FF2B5EF4-FFF2-40B4-BE49-F238E27FC236}">
                <a16:creationId xmlns:a16="http://schemas.microsoft.com/office/drawing/2014/main" id="{A87248F3-D729-4E61-3AF0-3016F8F0B48F}"/>
              </a:ext>
            </a:extLst>
          </p:cNvPr>
          <p:cNvSpPr/>
          <p:nvPr/>
        </p:nvSpPr>
        <p:spPr>
          <a:xfrm>
            <a:off x="2784657" y="2625766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71" name="椭圆 6170">
            <a:extLst>
              <a:ext uri="{FF2B5EF4-FFF2-40B4-BE49-F238E27FC236}">
                <a16:creationId xmlns:a16="http://schemas.microsoft.com/office/drawing/2014/main" id="{4D1E5157-9183-E0F8-2739-EC1B757CD510}"/>
              </a:ext>
            </a:extLst>
          </p:cNvPr>
          <p:cNvSpPr/>
          <p:nvPr/>
        </p:nvSpPr>
        <p:spPr>
          <a:xfrm>
            <a:off x="3143426" y="2571750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72" name="椭圆 6171">
            <a:extLst>
              <a:ext uri="{FF2B5EF4-FFF2-40B4-BE49-F238E27FC236}">
                <a16:creationId xmlns:a16="http://schemas.microsoft.com/office/drawing/2014/main" id="{263090DB-0E2F-E386-CC39-7BC99E63C023}"/>
              </a:ext>
            </a:extLst>
          </p:cNvPr>
          <p:cNvSpPr/>
          <p:nvPr/>
        </p:nvSpPr>
        <p:spPr>
          <a:xfrm>
            <a:off x="6822389" y="3009823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73" name="椭圆 6172">
            <a:extLst>
              <a:ext uri="{FF2B5EF4-FFF2-40B4-BE49-F238E27FC236}">
                <a16:creationId xmlns:a16="http://schemas.microsoft.com/office/drawing/2014/main" id="{1FB1877A-6244-50F9-5E59-2B33FD72F757}"/>
              </a:ext>
            </a:extLst>
          </p:cNvPr>
          <p:cNvSpPr/>
          <p:nvPr/>
        </p:nvSpPr>
        <p:spPr>
          <a:xfrm>
            <a:off x="6823426" y="2616750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74" name="椭圆 6173">
            <a:extLst>
              <a:ext uri="{FF2B5EF4-FFF2-40B4-BE49-F238E27FC236}">
                <a16:creationId xmlns:a16="http://schemas.microsoft.com/office/drawing/2014/main" id="{242FC76D-830F-E013-025D-BDF27A57FEA9}"/>
              </a:ext>
            </a:extLst>
          </p:cNvPr>
          <p:cNvSpPr/>
          <p:nvPr/>
        </p:nvSpPr>
        <p:spPr>
          <a:xfrm>
            <a:off x="5558646" y="2623992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75" name="椭圆 6174">
            <a:extLst>
              <a:ext uri="{FF2B5EF4-FFF2-40B4-BE49-F238E27FC236}">
                <a16:creationId xmlns:a16="http://schemas.microsoft.com/office/drawing/2014/main" id="{D90AF7F8-43BD-CC68-1590-60F52F026D94}"/>
              </a:ext>
            </a:extLst>
          </p:cNvPr>
          <p:cNvSpPr/>
          <p:nvPr/>
        </p:nvSpPr>
        <p:spPr>
          <a:xfrm>
            <a:off x="7914725" y="2615113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76" name="椭圆 6175">
            <a:extLst>
              <a:ext uri="{FF2B5EF4-FFF2-40B4-BE49-F238E27FC236}">
                <a16:creationId xmlns:a16="http://schemas.microsoft.com/office/drawing/2014/main" id="{D03EDD60-A779-C89A-D2D4-6DFE2CC40C85}"/>
              </a:ext>
            </a:extLst>
          </p:cNvPr>
          <p:cNvSpPr/>
          <p:nvPr/>
        </p:nvSpPr>
        <p:spPr>
          <a:xfrm>
            <a:off x="5564315" y="2193718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79" name="椭圆 6178">
            <a:extLst>
              <a:ext uri="{FF2B5EF4-FFF2-40B4-BE49-F238E27FC236}">
                <a16:creationId xmlns:a16="http://schemas.microsoft.com/office/drawing/2014/main" id="{5CAF3003-1363-5AF0-A10D-05B3EBDB40D4}"/>
              </a:ext>
            </a:extLst>
          </p:cNvPr>
          <p:cNvSpPr/>
          <p:nvPr/>
        </p:nvSpPr>
        <p:spPr>
          <a:xfrm>
            <a:off x="7917193" y="2192391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80" name="椭圆 6179">
            <a:extLst>
              <a:ext uri="{FF2B5EF4-FFF2-40B4-BE49-F238E27FC236}">
                <a16:creationId xmlns:a16="http://schemas.microsoft.com/office/drawing/2014/main" id="{508597A0-58BC-EECA-7C5F-C7276D9FE4F3}"/>
              </a:ext>
            </a:extLst>
          </p:cNvPr>
          <p:cNvSpPr/>
          <p:nvPr/>
        </p:nvSpPr>
        <p:spPr>
          <a:xfrm>
            <a:off x="7914725" y="1771284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81" name="椭圆 6180">
            <a:extLst>
              <a:ext uri="{FF2B5EF4-FFF2-40B4-BE49-F238E27FC236}">
                <a16:creationId xmlns:a16="http://schemas.microsoft.com/office/drawing/2014/main" id="{6B50624D-1120-41AD-1017-A09A85AAB778}"/>
              </a:ext>
            </a:extLst>
          </p:cNvPr>
          <p:cNvSpPr/>
          <p:nvPr/>
        </p:nvSpPr>
        <p:spPr>
          <a:xfrm>
            <a:off x="8099606" y="2211801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82" name="椭圆 6181">
            <a:extLst>
              <a:ext uri="{FF2B5EF4-FFF2-40B4-BE49-F238E27FC236}">
                <a16:creationId xmlns:a16="http://schemas.microsoft.com/office/drawing/2014/main" id="{2E0DDA7F-CC69-64A5-B3BD-CBFEFB1C65B2}"/>
              </a:ext>
            </a:extLst>
          </p:cNvPr>
          <p:cNvSpPr/>
          <p:nvPr/>
        </p:nvSpPr>
        <p:spPr>
          <a:xfrm>
            <a:off x="8104191" y="2608071"/>
            <a:ext cx="90000" cy="9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184" name="图形 6183">
            <a:extLst>
              <a:ext uri="{FF2B5EF4-FFF2-40B4-BE49-F238E27FC236}">
                <a16:creationId xmlns:a16="http://schemas.microsoft.com/office/drawing/2014/main" id="{F562572A-2D46-A2E2-D9BC-35774517F2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134" y="2903653"/>
            <a:ext cx="278793" cy="2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81608"/>
          </a:xfrm>
        </p:spPr>
        <p:txBody>
          <a:bodyPr/>
          <a:lstStyle/>
          <a:p>
            <a:r>
              <a:rPr lang="en-US" altLang="en-US" dirty="0"/>
              <a:t>Observation I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6146" name="Text Placeholder 2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352809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Lacking of Temporal Message Passing (TMP) Paradigm.</a:t>
            </a:r>
          </a:p>
          <a:p>
            <a:pPr marL="0" indent="0"/>
            <a:r>
              <a:rPr lang="en-US" altLang="zh-CN" sz="1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🔎 Analysis:</a:t>
            </a:r>
          </a:p>
          <a:p>
            <a:pPr lvl="2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temporal interaction is denoted as </a:t>
            </a:r>
            <a:r>
              <a:rPr lang="el-GR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δ(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t) = (vi,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vj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eij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(t), t), where vi and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vj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nodes,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eij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(t) denotes an edge feature vector, and t is the timestamp.</a:t>
            </a:r>
          </a:p>
          <a:p>
            <a:pPr lvl="2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two types of features exhibit clearly distinct signal patterns.</a:t>
            </a:r>
          </a:p>
          <a:p>
            <a:pPr lvl="2">
              <a:buFont typeface="+mj-lt"/>
              <a:buAutoNum type="arabicPeriod"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concatenated, they tend to mask individual characteristics.</a:t>
            </a:r>
          </a:p>
          <a:p>
            <a:pPr lvl="2">
              <a:buFont typeface="+mj-lt"/>
              <a:buAutoNum type="arabicPeriod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endParaRPr lang="en-US" altLang="zh-CN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endParaRPr lang="en-US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14A74FC-ED4C-FEB9-7C6B-23C581E82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3432022"/>
            <a:ext cx="2843214" cy="7397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500ECC3-CD3A-59C9-DE47-3FA5CB0AC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31107"/>
            <a:ext cx="2816315" cy="741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1A8FDDE-C264-4CF2-AD69-551A00051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3431107"/>
            <a:ext cx="2867521" cy="7416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D789F69-D619-044E-4A3D-DE071B5AE57D}"/>
              </a:ext>
            </a:extLst>
          </p:cNvPr>
          <p:cNvSpPr txBox="1"/>
          <p:nvPr/>
        </p:nvSpPr>
        <p:spPr>
          <a:xfrm>
            <a:off x="621058" y="4171792"/>
            <a:ext cx="193322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(1) Timestamp feature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1F0C169-9B4F-C135-1D3C-138349187BD6}"/>
              </a:ext>
            </a:extLst>
          </p:cNvPr>
          <p:cNvSpPr txBox="1"/>
          <p:nvPr/>
        </p:nvSpPr>
        <p:spPr>
          <a:xfrm>
            <a:off x="3827257" y="4171792"/>
            <a:ext cx="147668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(2) Edge feature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079BE5E-1A4A-72D9-2806-1DBB3A69CBC6}"/>
              </a:ext>
            </a:extLst>
          </p:cNvPr>
          <p:cNvSpPr txBox="1"/>
          <p:nvPr/>
        </p:nvSpPr>
        <p:spPr>
          <a:xfrm>
            <a:off x="6511625" y="4171792"/>
            <a:ext cx="217239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(3) Concatenated feature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628166"/>
      </p:ext>
    </p:extLst>
  </p:cSld>
  <p:clrMapOvr>
    <a:masterClrMapping/>
  </p:clrMapOvr>
</p:sld>
</file>

<file path=ppt/theme/theme1.xml><?xml version="1.0" encoding="utf-8"?>
<a:theme xmlns:a="http://schemas.openxmlformats.org/drawingml/2006/main" name="UNSW_PowerPoint_16x9_widescreen">
  <a:themeElements>
    <a:clrScheme name="AGSM">
      <a:dk1>
        <a:srgbClr val="404040"/>
      </a:dk1>
      <a:lt1>
        <a:sysClr val="window" lastClr="FFFFFF"/>
      </a:lt1>
      <a:dk2>
        <a:srgbClr val="063E8D"/>
      </a:dk2>
      <a:lt2>
        <a:srgbClr val="CCCCCC"/>
      </a:lt2>
      <a:accent1>
        <a:srgbClr val="063E8D"/>
      </a:accent1>
      <a:accent2>
        <a:srgbClr val="FFD700"/>
      </a:accent2>
      <a:accent3>
        <a:srgbClr val="0067A8"/>
      </a:accent3>
      <a:accent4>
        <a:srgbClr val="00568E"/>
      </a:accent4>
      <a:accent5>
        <a:srgbClr val="004372"/>
      </a:accent5>
      <a:accent6>
        <a:srgbClr val="002E52"/>
      </a:accent6>
      <a:hlink>
        <a:srgbClr val="33CCFF"/>
      </a:hlink>
      <a:folHlink>
        <a:srgbClr val="063E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Sydney" id="{54D78BD2-8527-1943-80EB-79D9141D26BA}" vid="{551CDBDA-11FA-C340-B96D-713A0FA030D0}"/>
    </a:ext>
  </a:extLst>
</a:theme>
</file>

<file path=ppt/theme/theme2.xml><?xml version="1.0" encoding="utf-8"?>
<a:theme xmlns:a="http://schemas.openxmlformats.org/drawingml/2006/main" name="1_Custom Design">
  <a:themeElements>
    <a:clrScheme name="Custom 1">
      <a:dk1>
        <a:srgbClr val="000000"/>
      </a:dk1>
      <a:lt1>
        <a:srgbClr val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2_Accessible_Arial_PPT" id="{35D1416E-4DC4-DA42-A3DE-1B315CF266F1}" vid="{C0A0CACF-EFAE-294A-BE0D-A9BAB598AD8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Resource Document" ma:contentTypeID="0x01010008768CDC8BD8F24E88688A23E1BBFFD40083F9DB452809BE4E9E961773873B9725" ma:contentTypeVersion="12" ma:contentTypeDescription="" ma:contentTypeScope="" ma:versionID="ccf7c8939642961021bbb5e2375da5c4">
  <xsd:schema xmlns:xsd="http://www.w3.org/2001/XMLSchema" xmlns:xs="http://www.w3.org/2001/XMLSchema" xmlns:p="http://schemas.microsoft.com/office/2006/metadata/properties" xmlns:ns2="e2a6d7fd-cfb8-4aa2-8f9d-00d20bdc3a83" xmlns:ns4="78237fa5-fae7-4a08-ad29-c8feb430a382" targetNamespace="http://schemas.microsoft.com/office/2006/metadata/properties" ma:root="true" ma:fieldsID="7ba22b555d239708a9679c6b61f18d10" ns2:_="" ns4:_="">
    <xsd:import namespace="e2a6d7fd-cfb8-4aa2-8f9d-00d20bdc3a83"/>
    <xsd:import namespace="78237fa5-fae7-4a08-ad29-c8feb430a38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4:UnswBus_ResourceType"/>
                <xsd:element ref="ns4:UnswBus_Description" minOccurs="0"/>
                <xsd:element ref="ns2:l106d6d0667840b48999320499b4dd29" minOccurs="0"/>
                <xsd:element ref="ns2:cfdce602ab9848b4bf80c62eae0cddb3" minOccurs="0"/>
                <xsd:element ref="ns2:i7e4caf4883549738b3fce866cf588f7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6d7fd-cfb8-4aa2-8f9d-00d20bdc3a8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2cec8c26-97b4-48cb-a8fc-0ef68138d153}" ma:internalName="TaxCatchAll" ma:showField="CatchAllData" ma:web="e2a6d7fd-cfb8-4aa2-8f9d-00d20bdc3a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2cec8c26-97b4-48cb-a8fc-0ef68138d153}" ma:internalName="TaxCatchAllLabel" ma:readOnly="true" ma:showField="CatchAllDataLabel" ma:web="e2a6d7fd-cfb8-4aa2-8f9d-00d20bdc3a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106d6d0667840b48999320499b4dd29" ma:index="15" nillable="true" ma:taxonomy="true" ma:internalName="l106d6d0667840b48999320499b4dd29" ma:taxonomyFieldName="UnswBus_EnterpriseKeywords" ma:displayName="Enterprise Keywords" ma:default="" ma:fieldId="{5106d6d0-6678-40b4-8999-320499b4dd29}" ma:taxonomyMulti="true" ma:sspId="2b026aac-6b52-4d7e-a64d-f3ee90946f56" ma:termSetId="6b154277-0339-4047-8b7c-9c64337183f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dce602ab9848b4bf80c62eae0cddb3" ma:index="16" nillable="true" ma:taxonomy="true" ma:internalName="cfdce602ab9848b4bf80c62eae0cddb3" ma:taxonomyFieldName="UnswBus_SchoolUnit" ma:displayName="School or Unit" ma:default="" ma:fieldId="{cfdce602-ab98-48b4-bf80-c62eae0cddb3}" ma:sspId="2b026aac-6b52-4d7e-a64d-f3ee90946f56" ma:termSetId="99342006-19d9-4d76-ae6d-6a49808a1b3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7e4caf4883549738b3fce866cf588f7" ma:index="17" ma:taxonomy="true" ma:internalName="i7e4caf4883549738b3fce866cf588f7" ma:taxonomyFieldName="UnswBus_ResourceCategory" ma:displayName="Resource Category" ma:default="" ma:fieldId="{27e4caf4-8835-4973-8b3f-ce866cf588f7}" ma:taxonomyMulti="true" ma:sspId="2b026aac-6b52-4d7e-a64d-f3ee90946f56" ma:termSetId="59e748ed-3424-4b0f-8a51-22a7215e598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237fa5-fae7-4a08-ad29-c8feb430a382" elementFormDefault="qualified">
    <xsd:import namespace="http://schemas.microsoft.com/office/2006/documentManagement/types"/>
    <xsd:import namespace="http://schemas.microsoft.com/office/infopath/2007/PartnerControls"/>
    <xsd:element name="UnswBus_ResourceType" ma:index="11" ma:displayName="Resource Type" ma:default="Brochure" ma:format="Dropdown" ma:internalName="UnswBus_ResourceType" ma:readOnly="false">
      <xsd:simpleType>
        <xsd:restriction base="dms:Choice">
          <xsd:enumeration value="Brochure"/>
          <xsd:enumeration value="Form"/>
          <xsd:enumeration value="Guidelines"/>
          <xsd:enumeration value="Manuals"/>
          <xsd:enumeration value="Minutes"/>
          <xsd:enumeration value="Newsletter"/>
          <xsd:enumeration value="Policy"/>
          <xsd:enumeration value="Procedure"/>
          <xsd:enumeration value="Protocol"/>
          <xsd:enumeration value="Reference"/>
          <xsd:enumeration value="Report"/>
          <xsd:enumeration value="Template"/>
        </xsd:restriction>
      </xsd:simpleType>
    </xsd:element>
    <xsd:element name="UnswBus_Description" ma:index="13" nillable="true" ma:displayName="Description" ma:internalName="UnswBus_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fdce602ab9848b4bf80c62eae0cddb3 xmlns="e2a6d7fd-cfb8-4aa2-8f9d-00d20bdc3a83">
      <Terms xmlns="http://schemas.microsoft.com/office/infopath/2007/PartnerControls"/>
    </cfdce602ab9848b4bf80c62eae0cddb3>
    <i7e4caf4883549738b3fce866cf588f7 xmlns="e2a6d7fd-cfb8-4aa2-8f9d-00d20bdc3a83">
      <Terms xmlns="http://schemas.microsoft.com/office/infopath/2007/PartnerControls">
        <TermInfo xmlns="http://schemas.microsoft.com/office/infopath/2007/PartnerControls">
          <TermName xmlns="http://schemas.microsoft.com/office/infopath/2007/PartnerControls">AGSM</TermName>
          <TermId xmlns="http://schemas.microsoft.com/office/infopath/2007/PartnerControls">e641e8a1-99e5-404f-bd7c-35803f4d985d</TermId>
        </TermInfo>
      </Terms>
    </i7e4caf4883549738b3fce866cf588f7>
    <l106d6d0667840b48999320499b4dd29 xmlns="e2a6d7fd-cfb8-4aa2-8f9d-00d20bdc3a83">
      <Terms xmlns="http://schemas.microsoft.com/office/infopath/2007/PartnerControls"/>
    </l106d6d0667840b48999320499b4dd29>
    <UnswBus_Description xmlns="78237fa5-fae7-4a08-ad29-c8feb430a382">Branded templates produced by the UNSW Business School Marketing team</UnswBus_Description>
    <TaxCatchAll xmlns="e2a6d7fd-cfb8-4aa2-8f9d-00d20bdc3a83">
      <Value>78</Value>
    </TaxCatchAll>
    <UnswBus_ResourceType xmlns="78237fa5-fae7-4a08-ad29-c8feb430a382">Template</UnswBus_ResourceType>
  </documentManagement>
</p:properties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8EB60381-1930-460B-A2CB-690C9D4474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a6d7fd-cfb8-4aa2-8f9d-00d20bdc3a83"/>
    <ds:schemaRef ds:uri="78237fa5-fae7-4a08-ad29-c8feb430a3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DFDEC9-ADBF-4CC8-9D1E-B0B929F52DDA}">
  <ds:schemaRefs>
    <ds:schemaRef ds:uri="http://schemas.microsoft.com/office/infopath/2007/PartnerControls"/>
    <ds:schemaRef ds:uri="e2a6d7fd-cfb8-4aa2-8f9d-00d20bdc3a83"/>
    <ds:schemaRef ds:uri="http://purl.org/dc/dcmitype/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8237fa5-fae7-4a08-ad29-c8feb430a382"/>
  </ds:schemaRefs>
</ds:datastoreItem>
</file>

<file path=customXml/itemProps3.xml><?xml version="1.0" encoding="utf-8"?>
<ds:datastoreItem xmlns:ds="http://schemas.openxmlformats.org/officeDocument/2006/customXml" ds:itemID="{0CA0D1B9-3404-4CAC-86F4-4FD26645EC81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UNSW_PowerPoint_16x9_widescreen</Template>
  <TotalTime>1705</TotalTime>
  <Words>1200</Words>
  <Application>Microsoft Macintosh PowerPoint</Application>
  <PresentationFormat>全屏显示(16:9)</PresentationFormat>
  <Paragraphs>255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Söhne</vt:lpstr>
      <vt:lpstr>Sommet</vt:lpstr>
      <vt:lpstr>Sommet bold</vt:lpstr>
      <vt:lpstr>Arial</vt:lpstr>
      <vt:lpstr>Calibri</vt:lpstr>
      <vt:lpstr>Cambria Math</vt:lpstr>
      <vt:lpstr>Helvetica</vt:lpstr>
      <vt:lpstr>Lucida Grande</vt:lpstr>
      <vt:lpstr>Roboto</vt:lpstr>
      <vt:lpstr>Times New Roman</vt:lpstr>
      <vt:lpstr>Wingdings</vt:lpstr>
      <vt:lpstr>UNSW_PowerPoint_16x9_widescreen</vt:lpstr>
      <vt:lpstr>1_Custom Design</vt:lpstr>
      <vt:lpstr>PowerPoint 演示文稿</vt:lpstr>
      <vt:lpstr>Outline</vt:lpstr>
      <vt:lpstr>Background  </vt:lpstr>
      <vt:lpstr>Background</vt:lpstr>
      <vt:lpstr>Problem Definition</vt:lpstr>
      <vt:lpstr>Applications</vt:lpstr>
      <vt:lpstr>Related Work  Observations </vt:lpstr>
      <vt:lpstr>Related Work</vt:lpstr>
      <vt:lpstr>Observation I </vt:lpstr>
      <vt:lpstr>Observation I </vt:lpstr>
      <vt:lpstr>Observation II</vt:lpstr>
      <vt:lpstr>PowerPoint 演示文稿</vt:lpstr>
      <vt:lpstr>Our Solutions</vt:lpstr>
      <vt:lpstr>Our Solutions – DTMP Paradigm </vt:lpstr>
      <vt:lpstr>Our Solutions – DTMP Paradigm </vt:lpstr>
      <vt:lpstr>Our Solutions</vt:lpstr>
      <vt:lpstr>The proposed TimeSGN</vt:lpstr>
      <vt:lpstr>The proposed TimeSGN</vt:lpstr>
      <vt:lpstr>The proposed TimeSGN</vt:lpstr>
      <vt:lpstr>PowerPoint 演示文稿</vt:lpstr>
      <vt:lpstr>Experiments</vt:lpstr>
      <vt:lpstr>Experiments</vt:lpstr>
      <vt:lpstr>Experiments</vt:lpstr>
      <vt:lpstr>Experiments</vt:lpstr>
      <vt:lpstr>Conclusion</vt:lpstr>
      <vt:lpstr>PowerPoint 演示文稿</vt:lpstr>
    </vt:vector>
  </TitlesOfParts>
  <Company>UNSW Faculty of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Warton</dc:creator>
  <cp:lastModifiedBy>Yuanyuan Xu</cp:lastModifiedBy>
  <cp:revision>390</cp:revision>
  <cp:lastPrinted>2017-01-17T00:36:56Z</cp:lastPrinted>
  <dcterms:created xsi:type="dcterms:W3CDTF">2017-11-02T23:43:13Z</dcterms:created>
  <dcterms:modified xsi:type="dcterms:W3CDTF">2024-05-23T03:03:03Z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SBDocumentType">
    <vt:lpwstr>16</vt:lpwstr>
  </property>
  <property fmtid="{D5CDD505-2E9C-101B-9397-08002B2CF9AE}" pid="3" name="Order">
    <vt:lpwstr>6600.00000000000</vt:lpwstr>
  </property>
  <property fmtid="{D5CDD505-2E9C-101B-9397-08002B2CF9AE}" pid="4" name="Category">
    <vt:lpwstr>AGSM</vt:lpwstr>
  </property>
  <property fmtid="{D5CDD505-2E9C-101B-9397-08002B2CF9AE}" pid="5" name="ASBDepartment">
    <vt:lpwstr>8</vt:lpwstr>
  </property>
  <property fmtid="{D5CDD505-2E9C-101B-9397-08002B2CF9AE}" pid="6" name="ASBUpdatedDate">
    <vt:lpwstr>2015-09-08T00:00:00Z</vt:lpwstr>
  </property>
  <property fmtid="{D5CDD505-2E9C-101B-9397-08002B2CF9AE}" pid="7" name="ASBProgram">
    <vt:lpwstr>5</vt:lpwstr>
  </property>
  <property fmtid="{D5CDD505-2E9C-101B-9397-08002B2CF9AE}" pid="8" name="Format">
    <vt:lpwstr>PowerPoint</vt:lpwstr>
  </property>
  <property fmtid="{D5CDD505-2E9C-101B-9397-08002B2CF9AE}" pid="9" name="UnswBus_ResourceCategory">
    <vt:lpwstr>78;#AGSM|e641e8a1-99e5-404f-bd7c-35803f4d985d</vt:lpwstr>
  </property>
  <property fmtid="{D5CDD505-2E9C-101B-9397-08002B2CF9AE}" pid="10" name="UnswBus_ResourceType">
    <vt:lpwstr>Template</vt:lpwstr>
  </property>
  <property fmtid="{D5CDD505-2E9C-101B-9397-08002B2CF9AE}" pid="11" name="i7e4caf4883549738b3fce866cf588f7">
    <vt:lpwstr>AGSM|e641e8a1-99e5-404f-bd7c-35803f4d985d</vt:lpwstr>
  </property>
  <property fmtid="{D5CDD505-2E9C-101B-9397-08002B2CF9AE}" pid="12" name="TaxCatchAll">
    <vt:lpwstr>78;#AGSM|e641e8a1-99e5-404f-bd7c-35803f4d985d</vt:lpwstr>
  </property>
  <property fmtid="{D5CDD505-2E9C-101B-9397-08002B2CF9AE}" pid="13" name="l106d6d0667840b48999320499b4dd29">
    <vt:lpwstr/>
  </property>
  <property fmtid="{D5CDD505-2E9C-101B-9397-08002B2CF9AE}" pid="14" name="UnswBus_EnterpriseKeywords">
    <vt:lpwstr/>
  </property>
  <property fmtid="{D5CDD505-2E9C-101B-9397-08002B2CF9AE}" pid="15" name="cfdce602ab9848b4bf80c62eae0cddb3">
    <vt:lpwstr/>
  </property>
  <property fmtid="{D5CDD505-2E9C-101B-9397-08002B2CF9AE}" pid="16" name="UnswBus_SchoolUnit">
    <vt:lpwstr/>
  </property>
  <property fmtid="{D5CDD505-2E9C-101B-9397-08002B2CF9AE}" pid="17" name="UnswBus_Description">
    <vt:lpwstr>Branded templates produced by the UNSW Business School Marketing team</vt:lpwstr>
  </property>
</Properties>
</file>